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323" r:id="rId4"/>
    <p:sldId id="286" r:id="rId5"/>
    <p:sldId id="319" r:id="rId6"/>
    <p:sldId id="328" r:id="rId7"/>
    <p:sldId id="324" r:id="rId8"/>
    <p:sldId id="325" r:id="rId9"/>
    <p:sldId id="326" r:id="rId10"/>
    <p:sldId id="327" r:id="rId11"/>
    <p:sldId id="329" r:id="rId12"/>
    <p:sldId id="289" r:id="rId13"/>
    <p:sldId id="295" r:id="rId14"/>
    <p:sldId id="330" r:id="rId15"/>
    <p:sldId id="304" r:id="rId16"/>
    <p:sldId id="320" r:id="rId17"/>
    <p:sldId id="321" r:id="rId18"/>
    <p:sldId id="331" r:id="rId19"/>
    <p:sldId id="332" r:id="rId20"/>
    <p:sldId id="333" r:id="rId21"/>
    <p:sldId id="322" r:id="rId22"/>
    <p:sldId id="334" r:id="rId23"/>
    <p:sldId id="335" r:id="rId24"/>
    <p:sldId id="336" r:id="rId25"/>
    <p:sldId id="283" r:id="rId26"/>
    <p:sldId id="278" r:id="rId27"/>
  </p:sldIdLst>
  <p:sldSz cx="10693400" cy="7561263"/>
  <p:notesSz cx="6858000" cy="9144000"/>
  <p:defaultTextStyle>
    <a:defPPr>
      <a:defRPr lang="ru-RU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0A8"/>
    <a:srgbClr val="FCDCF5"/>
    <a:srgbClr val="00863D"/>
    <a:srgbClr val="CC3300"/>
    <a:srgbClr val="F9C3ED"/>
    <a:srgbClr val="F79747"/>
    <a:srgbClr val="F5A1E3"/>
    <a:srgbClr val="E25C69"/>
    <a:srgbClr val="008EC0"/>
    <a:srgbClr val="B0DD7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74" autoAdjust="0"/>
    <p:restoredTop sz="94660"/>
  </p:normalViewPr>
  <p:slideViewPr>
    <p:cSldViewPr>
      <p:cViewPr>
        <p:scale>
          <a:sx n="90" d="100"/>
          <a:sy n="90" d="100"/>
        </p:scale>
        <p:origin x="-1914" y="-258"/>
      </p:cViewPr>
      <p:guideLst>
        <p:guide orient="horz" pos="2382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2F2EC-5D24-4584-8352-1EC88A565FDA}" type="datetimeFigureOut">
              <a:rPr lang="ru-RU" smtClean="0"/>
              <a:pPr/>
              <a:t>11.07.2024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E7B7A-3466-4AD6-A31E-87B6632B769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E7B7A-3466-4AD6-A31E-87B6632B769A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5" y="2348893"/>
            <a:ext cx="9089390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0" y="4284716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2715" y="302802"/>
            <a:ext cx="2406015" cy="64515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670" y="302802"/>
            <a:ext cx="7039822" cy="64515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4858812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4670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35812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099" y="1692533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1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1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3603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sultant.ru/document/cons_doc_LAW_411085/0a2ba7a26adcfaf416705508b8605c0219169901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jpeg"/><Relationship Id="rId7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cntd.ru/document/566419656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9395" y="3066102"/>
            <a:ext cx="9342018" cy="222298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Государственное казённое учреждение Ростовской области«Учебно-методический центр</a:t>
            </a:r>
            <a:b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гражданской обороне</a:t>
            </a:r>
            <a:b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чрезвычайным ситуациям Ростовской области»</a:t>
            </a:r>
            <a:b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(ГКУ РО «УМЦ по ГОЧС»)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4" name="Picture 10" descr="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581" y="207984"/>
            <a:ext cx="5642028" cy="26199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918468" y="6207859"/>
            <a:ext cx="2495550" cy="401637"/>
          </a:xfrm>
        </p:spPr>
        <p:txBody>
          <a:bodyPr/>
          <a:lstStyle/>
          <a:p>
            <a:r>
              <a:rPr lang="ru-RU" smtClean="0"/>
              <a:t>№</a:t>
            </a:r>
            <a:endParaRPr lang="ru-RU" dirty="0"/>
          </a:p>
        </p:txBody>
      </p:sp>
      <p:pic>
        <p:nvPicPr>
          <p:cNvPr id="9" name="Picture 2" descr="https://www.ugtu.net/sites/default/files/large_san_82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124" y="4212679"/>
            <a:ext cx="5145319" cy="31885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uznt42.ru/uploads/posts/2012-12/1355459715_oufms-2-2-str-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8708" y="4238090"/>
            <a:ext cx="5184576" cy="320840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://uznt42.ru/uploads/posts/2012-11/1354012160_foto22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0716" y="228941"/>
            <a:ext cx="5130676" cy="355169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116" y="180231"/>
            <a:ext cx="5295255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нутый угол 1"/>
          <p:cNvSpPr/>
          <p:nvPr/>
        </p:nvSpPr>
        <p:spPr>
          <a:xfrm>
            <a:off x="306140" y="612279"/>
            <a:ext cx="4464496" cy="6336704"/>
          </a:xfrm>
          <a:prstGeom prst="foldedCorner">
            <a:avLst/>
          </a:prstGeom>
          <a:solidFill>
            <a:srgbClr val="D5F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ru-RU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 fontAlgn="base"/>
            <a:endParaRPr lang="ru-RU" sz="1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 fontAlgn="base"/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ПРАВИТЕЛЬСТВО</a:t>
            </a:r>
          </a:p>
          <a:p>
            <a:pPr algn="ctr" fontAlgn="base"/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РОССИЙСКОЙ ФЕДЕРАЦИИ</a:t>
            </a:r>
          </a:p>
          <a:p>
            <a:pPr algn="ctr" fontAlgn="base"/>
            <a:endParaRPr lang="ru-RU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 fontAlgn="base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pPr algn="ctr" fontAlgn="base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ПОСТАНОВЛЕНИЕ</a:t>
            </a:r>
            <a:endParaRPr lang="ru-RU" sz="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 fontAlgn="base"/>
            <a:endParaRPr lang="ru-RU" sz="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 fontAlgn="base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от 29 ноября 1999 г. № 1309</a:t>
            </a:r>
          </a:p>
          <a:p>
            <a:pPr algn="ctr" fontAlgn="base"/>
            <a:endParaRPr lang="ru-RU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 fontAlgn="base"/>
            <a:endParaRPr lang="ru-RU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 fontAlgn="base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pPr algn="ctr" fontAlgn="base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 ПОРЯДКЕ СОЗДАНИЯ УБЕЖИЩ</a:t>
            </a:r>
          </a:p>
          <a:p>
            <a:pPr algn="ctr" fontAlgn="base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ИНЫХ ОБЪЕКТОВ</a:t>
            </a:r>
          </a:p>
          <a:p>
            <a:pPr algn="ctr" fontAlgn="base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ГРАЖДАНСКОЙ ОБОРОНЫ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>
            <a:off x="5850756" y="972319"/>
            <a:ext cx="4608512" cy="5832648"/>
          </a:xfrm>
          <a:prstGeom prst="wedgeRoundRectCallout">
            <a:avLst>
              <a:gd name="adj1" fmla="val -74068"/>
              <a:gd name="adj2" fmla="val 782"/>
              <a:gd name="adj3" fmla="val 16667"/>
            </a:avLst>
          </a:prstGeom>
          <a:solidFill>
            <a:srgbClr val="CEEAB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4. Для укрытия населения используются имеющиеся защитные сооружения ГО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(или) приспосабливаются под защитные сооружения ГО в период мобилизации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в военное время заглубленные помещения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другие сооружения подземного пространства.</a:t>
            </a:r>
            <a:endParaRPr lang="ru-RU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https://docs.cntd.ru/resources/img/gerb_small.59697e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4332" y="773238"/>
            <a:ext cx="936104" cy="9911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ic.pics.livejournal.com/watermelon83/60539528/11956066/11956066_1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140" y="180231"/>
            <a:ext cx="10081120" cy="71723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13" y="427038"/>
            <a:ext cx="10620375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164" y="1223181"/>
            <a:ext cx="4608512" cy="61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5850756" y="1332359"/>
            <a:ext cx="4320480" cy="5760640"/>
          </a:xfrm>
          <a:prstGeom prst="wedgeRoundRectCallout">
            <a:avLst>
              <a:gd name="adj1" fmla="val -64138"/>
              <a:gd name="adj2" fmla="val 1822"/>
              <a:gd name="adj3" fmla="val 16667"/>
            </a:avLst>
          </a:prstGeom>
          <a:solidFill>
            <a:srgbClr val="FCDCF5"/>
          </a:solidFill>
          <a:ln w="1905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ru-RU" sz="2400" b="1" dirty="0" smtClean="0">
                <a:solidFill>
                  <a:schemeClr val="tx1"/>
                </a:solidFill>
              </a:rPr>
              <a:t>Статья 2. ЗАДАЧИ В ОБЛАСТИ ГРАЖДАНСКОЙ ОБОРОНЫ</a:t>
            </a:r>
            <a:endParaRPr lang="ru-RU" sz="800" b="1" dirty="0" smtClean="0">
              <a:solidFill>
                <a:schemeClr val="tx1"/>
              </a:solidFill>
            </a:endParaRPr>
          </a:p>
          <a:p>
            <a:pPr fontAlgn="base"/>
            <a:endParaRPr lang="ru-RU" sz="800" b="1" dirty="0" smtClean="0">
              <a:solidFill>
                <a:schemeClr val="tx1"/>
              </a:solidFill>
            </a:endParaRPr>
          </a:p>
          <a:p>
            <a:pPr fontAlgn="base"/>
            <a:endParaRPr lang="ru-RU" sz="800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sz="2400" b="1" dirty="0" smtClean="0">
                <a:solidFill>
                  <a:schemeClr val="tx1"/>
                </a:solidFill>
              </a:rPr>
              <a:t>Основными задачами в области гражданской обороны являются:</a:t>
            </a:r>
          </a:p>
          <a:p>
            <a:pPr fontAlgn="base"/>
            <a:endParaRPr lang="ru-RU" sz="800" b="1" dirty="0" smtClean="0">
              <a:solidFill>
                <a:schemeClr val="tx1"/>
              </a:solidFill>
            </a:endParaRPr>
          </a:p>
          <a:p>
            <a:pPr fontAlgn="base"/>
            <a:endParaRPr lang="ru-RU" sz="800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sz="2400" b="1" dirty="0" smtClean="0">
                <a:solidFill>
                  <a:srgbClr val="0060A8"/>
                </a:solidFill>
              </a:rPr>
              <a:t>3) эвакуация населения, материальных и культурных ценностей в безопасные районы;</a:t>
            </a:r>
            <a:endParaRPr lang="ru-RU" sz="2400" b="1" dirty="0">
              <a:solidFill>
                <a:srgbClr val="0060A8"/>
              </a:solidFill>
            </a:endParaRPr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9930" y="180231"/>
            <a:ext cx="10273541" cy="864096"/>
          </a:xfrm>
          <a:ln w="28575">
            <a:solidFill>
              <a:srgbClr val="FF0000"/>
            </a:solidFill>
          </a:ln>
        </p:spPr>
        <p:txBody>
          <a:bodyPr>
            <a:normAutofit/>
          </a:bodyPr>
          <a:lstStyle/>
          <a:p>
            <a:endParaRPr lang="ru-RU" sz="1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2-й учебный вопрос: </a:t>
            </a:r>
            <a:r>
              <a:rPr lang="ru-RU" sz="2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Эвакуация и эвакуационные мероприятия. </a:t>
            </a:r>
          </a:p>
          <a:p>
            <a:pPr algn="just"/>
            <a:endParaRPr lang="ru-RU" sz="1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46088" indent="-446088" algn="just"/>
            <a:endParaRPr lang="ru-RU" sz="2400" dirty="0" smtClean="0"/>
          </a:p>
          <a:p>
            <a:pPr marL="446088" indent="-446088" algn="just"/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Box 37"/>
          <p:cNvSpPr txBox="1">
            <a:spLocks noChangeArrowheads="1"/>
          </p:cNvSpPr>
          <p:nvPr/>
        </p:nvSpPr>
        <p:spPr bwMode="auto">
          <a:xfrm>
            <a:off x="2754412" y="180231"/>
            <a:ext cx="49685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Зоны возможных опасностей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Text Box 44"/>
          <p:cNvSpPr txBox="1">
            <a:spLocks noChangeArrowheads="1"/>
          </p:cNvSpPr>
          <p:nvPr/>
        </p:nvSpPr>
        <p:spPr bwMode="auto">
          <a:xfrm>
            <a:off x="4227587" y="4051273"/>
            <a:ext cx="2376488" cy="704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40000"/>
              </a:lnSpc>
              <a:spcBef>
                <a:spcPct val="50000"/>
              </a:spcBef>
              <a:defRPr/>
            </a:pPr>
            <a:r>
              <a:rPr lang="ru-RU" sz="2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Безопасный</a:t>
            </a:r>
          </a:p>
          <a:p>
            <a:pPr algn="ctr">
              <a:lnSpc>
                <a:spcPct val="40000"/>
              </a:lnSpc>
              <a:spcBef>
                <a:spcPct val="50000"/>
              </a:spcBef>
              <a:defRPr/>
            </a:pPr>
            <a:r>
              <a:rPr lang="ru-RU" sz="2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район</a:t>
            </a:r>
          </a:p>
        </p:txBody>
      </p:sp>
      <p:sp>
        <p:nvSpPr>
          <p:cNvPr id="51" name="Tree"/>
          <p:cNvSpPr>
            <a:spLocks noEditPoints="1" noChangeArrowheads="1"/>
          </p:cNvSpPr>
          <p:nvPr/>
        </p:nvSpPr>
        <p:spPr bwMode="auto">
          <a:xfrm>
            <a:off x="4732412" y="2971773"/>
            <a:ext cx="304800" cy="371475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>
              <a:cs typeface="Arial" charset="0"/>
            </a:endParaRPr>
          </a:p>
        </p:txBody>
      </p:sp>
      <p:sp>
        <p:nvSpPr>
          <p:cNvPr id="52" name="Tree"/>
          <p:cNvSpPr>
            <a:spLocks noEditPoints="1" noChangeArrowheads="1"/>
          </p:cNvSpPr>
          <p:nvPr/>
        </p:nvSpPr>
        <p:spPr bwMode="auto">
          <a:xfrm>
            <a:off x="5380980" y="2700511"/>
            <a:ext cx="304800" cy="371475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>
              <a:cs typeface="Arial" charset="0"/>
            </a:endParaRPr>
          </a:p>
        </p:txBody>
      </p:sp>
      <p:sp>
        <p:nvSpPr>
          <p:cNvPr id="54" name="Tree"/>
          <p:cNvSpPr>
            <a:spLocks noEditPoints="1" noChangeArrowheads="1"/>
          </p:cNvSpPr>
          <p:nvPr/>
        </p:nvSpPr>
        <p:spPr bwMode="auto">
          <a:xfrm>
            <a:off x="6101060" y="2988543"/>
            <a:ext cx="304800" cy="371475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>
              <a:cs typeface="Arial" charset="0"/>
            </a:endParaRPr>
          </a:p>
        </p:txBody>
      </p:sp>
      <p:sp>
        <p:nvSpPr>
          <p:cNvPr id="55" name="Tree"/>
          <p:cNvSpPr>
            <a:spLocks noEditPoints="1" noChangeArrowheads="1"/>
          </p:cNvSpPr>
          <p:nvPr/>
        </p:nvSpPr>
        <p:spPr bwMode="auto">
          <a:xfrm>
            <a:off x="6533108" y="3780631"/>
            <a:ext cx="304800" cy="371475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>
              <a:cs typeface="Arial" charset="0"/>
            </a:endParaRPr>
          </a:p>
        </p:txBody>
      </p:sp>
      <p:sp>
        <p:nvSpPr>
          <p:cNvPr id="58" name="Tree"/>
          <p:cNvSpPr>
            <a:spLocks noEditPoints="1" noChangeArrowheads="1"/>
          </p:cNvSpPr>
          <p:nvPr/>
        </p:nvSpPr>
        <p:spPr bwMode="auto">
          <a:xfrm>
            <a:off x="6461200" y="4556098"/>
            <a:ext cx="304800" cy="371475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>
              <a:cs typeface="Arial" charset="0"/>
            </a:endParaRPr>
          </a:p>
        </p:txBody>
      </p:sp>
      <p:sp>
        <p:nvSpPr>
          <p:cNvPr id="60" name="Tree"/>
          <p:cNvSpPr>
            <a:spLocks noEditPoints="1" noChangeArrowheads="1"/>
          </p:cNvSpPr>
          <p:nvPr/>
        </p:nvSpPr>
        <p:spPr bwMode="auto">
          <a:xfrm>
            <a:off x="6027812" y="4771998"/>
            <a:ext cx="304800" cy="371475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>
              <a:cs typeface="Arial" charset="0"/>
            </a:endParaRPr>
          </a:p>
        </p:txBody>
      </p:sp>
      <p:sp>
        <p:nvSpPr>
          <p:cNvPr id="61" name="Tree"/>
          <p:cNvSpPr>
            <a:spLocks noEditPoints="1" noChangeArrowheads="1"/>
          </p:cNvSpPr>
          <p:nvPr/>
        </p:nvSpPr>
        <p:spPr bwMode="auto">
          <a:xfrm>
            <a:off x="5308675" y="4987898"/>
            <a:ext cx="304800" cy="371475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>
              <a:cs typeface="Arial" charset="0"/>
            </a:endParaRPr>
          </a:p>
        </p:txBody>
      </p:sp>
      <p:sp>
        <p:nvSpPr>
          <p:cNvPr id="62" name="Tree"/>
          <p:cNvSpPr>
            <a:spLocks noEditPoints="1" noChangeArrowheads="1"/>
          </p:cNvSpPr>
          <p:nvPr/>
        </p:nvSpPr>
        <p:spPr bwMode="auto">
          <a:xfrm>
            <a:off x="4647114" y="4932759"/>
            <a:ext cx="304800" cy="371475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>
              <a:cs typeface="Arial" charset="0"/>
            </a:endParaRPr>
          </a:p>
        </p:txBody>
      </p:sp>
      <p:sp>
        <p:nvSpPr>
          <p:cNvPr id="63" name="Tree"/>
          <p:cNvSpPr>
            <a:spLocks noEditPoints="1" noChangeArrowheads="1"/>
          </p:cNvSpPr>
          <p:nvPr/>
        </p:nvSpPr>
        <p:spPr bwMode="auto">
          <a:xfrm>
            <a:off x="4011687" y="4698973"/>
            <a:ext cx="304800" cy="371475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>
              <a:cs typeface="Arial" charset="0"/>
            </a:endParaRPr>
          </a:p>
        </p:txBody>
      </p:sp>
      <p:sp>
        <p:nvSpPr>
          <p:cNvPr id="64" name="Tree"/>
          <p:cNvSpPr>
            <a:spLocks noEditPoints="1" noChangeArrowheads="1"/>
          </p:cNvSpPr>
          <p:nvPr/>
        </p:nvSpPr>
        <p:spPr bwMode="auto">
          <a:xfrm>
            <a:off x="3868812" y="3906811"/>
            <a:ext cx="304800" cy="371475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>
              <a:cs typeface="Arial" charset="0"/>
            </a:endParaRPr>
          </a:p>
        </p:txBody>
      </p:sp>
      <p:sp>
        <p:nvSpPr>
          <p:cNvPr id="66" name="Tree"/>
          <p:cNvSpPr>
            <a:spLocks noEditPoints="1" noChangeArrowheads="1"/>
          </p:cNvSpPr>
          <p:nvPr/>
        </p:nvSpPr>
        <p:spPr bwMode="auto">
          <a:xfrm>
            <a:off x="4227587" y="3475011"/>
            <a:ext cx="304800" cy="371475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>
              <a:cs typeface="Arial" charset="0"/>
            </a:endParaRPr>
          </a:p>
        </p:txBody>
      </p:sp>
      <p:sp>
        <p:nvSpPr>
          <p:cNvPr id="67" name="Rectangle 43"/>
          <p:cNvSpPr>
            <a:spLocks noChangeArrowheads="1"/>
          </p:cNvSpPr>
          <p:nvPr/>
        </p:nvSpPr>
        <p:spPr bwMode="auto">
          <a:xfrm>
            <a:off x="3436864" y="1044773"/>
            <a:ext cx="28892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/>
              <a:t>1</a:t>
            </a:r>
          </a:p>
        </p:txBody>
      </p:sp>
      <p:sp>
        <p:nvSpPr>
          <p:cNvPr id="68" name="Oval 2"/>
          <p:cNvSpPr>
            <a:spLocks noChangeArrowheads="1"/>
          </p:cNvSpPr>
          <p:nvPr/>
        </p:nvSpPr>
        <p:spPr bwMode="auto">
          <a:xfrm>
            <a:off x="844476" y="900311"/>
            <a:ext cx="2665413" cy="1728787"/>
          </a:xfrm>
          <a:prstGeom prst="ellipse">
            <a:avLst/>
          </a:prstGeom>
          <a:solidFill>
            <a:srgbClr val="FFFF66"/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69" name="Picture 49" descr="image29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4839" y="1332111"/>
            <a:ext cx="5762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50" descr="image29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6639" y="1260673"/>
            <a:ext cx="79216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" name="Picture 51" descr="image29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09664" y="1836936"/>
            <a:ext cx="760412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" name="Picture 52" descr="image28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1826" y="1332111"/>
            <a:ext cx="719138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" name="AutoShape 41"/>
          <p:cNvSpPr>
            <a:spLocks noChangeArrowheads="1"/>
          </p:cNvSpPr>
          <p:nvPr/>
        </p:nvSpPr>
        <p:spPr bwMode="auto">
          <a:xfrm rot="2231153">
            <a:off x="3416415" y="2343194"/>
            <a:ext cx="1328032" cy="37941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FF00"/>
              </a:gs>
              <a:gs pos="100000">
                <a:srgbClr val="FF0000"/>
              </a:gs>
            </a:gsLst>
            <a:lin ang="0" scaled="1"/>
          </a:gradFill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" name="Rectangle 37"/>
          <p:cNvSpPr>
            <a:spLocks noChangeArrowheads="1"/>
          </p:cNvSpPr>
          <p:nvPr/>
        </p:nvSpPr>
        <p:spPr bwMode="auto">
          <a:xfrm>
            <a:off x="2572668" y="2412479"/>
            <a:ext cx="685800" cy="2286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ПЗСР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3" name="Rectangle 43"/>
          <p:cNvSpPr>
            <a:spLocks noChangeArrowheads="1"/>
          </p:cNvSpPr>
          <p:nvPr/>
        </p:nvSpPr>
        <p:spPr bwMode="auto">
          <a:xfrm>
            <a:off x="2572693" y="3133452"/>
            <a:ext cx="312738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/>
              <a:t>2</a:t>
            </a:r>
          </a:p>
        </p:txBody>
      </p:sp>
      <p:sp>
        <p:nvSpPr>
          <p:cNvPr id="94" name="Oval 2"/>
          <p:cNvSpPr>
            <a:spLocks noChangeArrowheads="1"/>
          </p:cNvSpPr>
          <p:nvPr/>
        </p:nvSpPr>
        <p:spPr bwMode="auto">
          <a:xfrm>
            <a:off x="772468" y="2844527"/>
            <a:ext cx="1828800" cy="1752600"/>
          </a:xfrm>
          <a:prstGeom prst="ellipse">
            <a:avLst/>
          </a:prstGeom>
          <a:solidFill>
            <a:srgbClr val="FFFF66"/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5" name="AutoShape 36"/>
          <p:cNvSpPr>
            <a:spLocks noChangeArrowheads="1"/>
          </p:cNvSpPr>
          <p:nvPr/>
        </p:nvSpPr>
        <p:spPr bwMode="auto">
          <a:xfrm>
            <a:off x="1277293" y="3492227"/>
            <a:ext cx="838200" cy="533400"/>
          </a:xfrm>
          <a:prstGeom prst="hexagon">
            <a:avLst>
              <a:gd name="adj" fmla="val 39286"/>
              <a:gd name="vf" fmla="val 115470"/>
            </a:avLst>
          </a:prstGeom>
          <a:solidFill>
            <a:srgbClr val="FFCC00"/>
          </a:solidFill>
          <a:ln w="28575">
            <a:solidFill>
              <a:srgbClr val="996633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/>
              <a:t>РОО</a:t>
            </a:r>
          </a:p>
        </p:txBody>
      </p:sp>
      <p:sp>
        <p:nvSpPr>
          <p:cNvPr id="96" name="Rectangle 37"/>
          <p:cNvSpPr>
            <a:spLocks noChangeArrowheads="1"/>
          </p:cNvSpPr>
          <p:nvPr/>
        </p:nvSpPr>
        <p:spPr bwMode="auto">
          <a:xfrm>
            <a:off x="1924993" y="4212952"/>
            <a:ext cx="685800" cy="2286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ПЗРЗ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7" name="AutoShape 40"/>
          <p:cNvSpPr>
            <a:spLocks noChangeArrowheads="1"/>
          </p:cNvSpPr>
          <p:nvPr/>
        </p:nvSpPr>
        <p:spPr bwMode="auto">
          <a:xfrm rot="166610">
            <a:off x="2725222" y="3591673"/>
            <a:ext cx="1143651" cy="3476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FF00"/>
              </a:gs>
              <a:gs pos="100000">
                <a:srgbClr val="FF0000"/>
              </a:gs>
            </a:gsLst>
            <a:lin ang="0" scaled="1"/>
          </a:gradFill>
          <a:ln w="28575" algn="ctr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98" name="Picture 5" descr="Radioactivit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0540" y="2988543"/>
            <a:ext cx="504056" cy="50405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</p:pic>
      <p:sp>
        <p:nvSpPr>
          <p:cNvPr id="99" name="Rectangle 43"/>
          <p:cNvSpPr>
            <a:spLocks noChangeArrowheads="1"/>
          </p:cNvSpPr>
          <p:nvPr/>
        </p:nvSpPr>
        <p:spPr bwMode="auto">
          <a:xfrm>
            <a:off x="2357240" y="4858912"/>
            <a:ext cx="2889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/>
              <a:t>3</a:t>
            </a:r>
          </a:p>
        </p:txBody>
      </p:sp>
      <p:sp>
        <p:nvSpPr>
          <p:cNvPr id="100" name="Oval 2"/>
          <p:cNvSpPr>
            <a:spLocks noChangeArrowheads="1"/>
          </p:cNvSpPr>
          <p:nvPr/>
        </p:nvSpPr>
        <p:spPr bwMode="auto">
          <a:xfrm>
            <a:off x="628452" y="4858912"/>
            <a:ext cx="1828800" cy="1752600"/>
          </a:xfrm>
          <a:prstGeom prst="ellipse">
            <a:avLst/>
          </a:prstGeom>
          <a:solidFill>
            <a:srgbClr val="FFFF66"/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1" name="AutoShape 36"/>
          <p:cNvSpPr>
            <a:spLocks noChangeArrowheads="1"/>
          </p:cNvSpPr>
          <p:nvPr/>
        </p:nvSpPr>
        <p:spPr bwMode="auto">
          <a:xfrm>
            <a:off x="1133277" y="5506612"/>
            <a:ext cx="838200" cy="533400"/>
          </a:xfrm>
          <a:prstGeom prst="hexagon">
            <a:avLst>
              <a:gd name="adj" fmla="val 39286"/>
              <a:gd name="vf" fmla="val 115470"/>
            </a:avLst>
          </a:prstGeom>
          <a:solidFill>
            <a:srgbClr val="FFCC00"/>
          </a:solidFill>
          <a:ln w="28575">
            <a:solidFill>
              <a:srgbClr val="996633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/>
              <a:t>ХОО</a:t>
            </a:r>
          </a:p>
        </p:txBody>
      </p:sp>
      <p:sp>
        <p:nvSpPr>
          <p:cNvPr id="102" name="Rectangle 37"/>
          <p:cNvSpPr>
            <a:spLocks noChangeArrowheads="1"/>
          </p:cNvSpPr>
          <p:nvPr/>
        </p:nvSpPr>
        <p:spPr bwMode="auto">
          <a:xfrm>
            <a:off x="1709540" y="6227337"/>
            <a:ext cx="685800" cy="2286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ПЗХЗ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3" name="AutoShape 40"/>
          <p:cNvSpPr>
            <a:spLocks noChangeArrowheads="1"/>
          </p:cNvSpPr>
          <p:nvPr/>
        </p:nvSpPr>
        <p:spPr bwMode="auto">
          <a:xfrm rot="20555349">
            <a:off x="2522206" y="5109533"/>
            <a:ext cx="1330032" cy="3476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FF00"/>
              </a:gs>
              <a:gs pos="100000">
                <a:srgbClr val="FF0000"/>
              </a:gs>
            </a:gsLst>
            <a:lin ang="0" scaled="1"/>
          </a:gradFill>
          <a:ln w="28575" algn="ctr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4" name="Rectangle 43"/>
          <p:cNvSpPr>
            <a:spLocks noChangeArrowheads="1"/>
          </p:cNvSpPr>
          <p:nvPr/>
        </p:nvSpPr>
        <p:spPr bwMode="auto">
          <a:xfrm>
            <a:off x="4050556" y="5508501"/>
            <a:ext cx="31273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/>
              <a:t>4</a:t>
            </a:r>
          </a:p>
        </p:txBody>
      </p:sp>
      <p:sp>
        <p:nvSpPr>
          <p:cNvPr id="105" name="Oval 2"/>
          <p:cNvSpPr>
            <a:spLocks noChangeArrowheads="1"/>
          </p:cNvSpPr>
          <p:nvPr/>
        </p:nvSpPr>
        <p:spPr bwMode="auto">
          <a:xfrm>
            <a:off x="2610396" y="5700439"/>
            <a:ext cx="1828800" cy="1752600"/>
          </a:xfrm>
          <a:prstGeom prst="ellipse">
            <a:avLst/>
          </a:prstGeom>
          <a:solidFill>
            <a:srgbClr val="FFFF66"/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6" name="AutoShape 36"/>
          <p:cNvSpPr>
            <a:spLocks noChangeArrowheads="1"/>
          </p:cNvSpPr>
          <p:nvPr/>
        </p:nvSpPr>
        <p:spPr bwMode="auto">
          <a:xfrm>
            <a:off x="3113634" y="6348139"/>
            <a:ext cx="838200" cy="533400"/>
          </a:xfrm>
          <a:prstGeom prst="hexagon">
            <a:avLst>
              <a:gd name="adj" fmla="val 39286"/>
              <a:gd name="vf" fmla="val 115470"/>
            </a:avLst>
          </a:prstGeom>
          <a:solidFill>
            <a:srgbClr val="FFCC00"/>
          </a:solidFill>
          <a:ln w="28575">
            <a:solidFill>
              <a:srgbClr val="996633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/>
              <a:t>БОО</a:t>
            </a:r>
          </a:p>
        </p:txBody>
      </p:sp>
      <p:sp>
        <p:nvSpPr>
          <p:cNvPr id="107" name="Rectangle 37"/>
          <p:cNvSpPr>
            <a:spLocks noChangeArrowheads="1"/>
          </p:cNvSpPr>
          <p:nvPr/>
        </p:nvSpPr>
        <p:spPr bwMode="auto">
          <a:xfrm>
            <a:off x="3834532" y="7080423"/>
            <a:ext cx="685800" cy="2286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ПЗБЗ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8" name="AutoShape 40"/>
          <p:cNvSpPr>
            <a:spLocks noChangeArrowheads="1"/>
          </p:cNvSpPr>
          <p:nvPr/>
        </p:nvSpPr>
        <p:spPr bwMode="auto">
          <a:xfrm rot="18518201">
            <a:off x="4336483" y="5663994"/>
            <a:ext cx="1117600" cy="3476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FF00"/>
              </a:gs>
              <a:gs pos="100000">
                <a:srgbClr val="FF0000"/>
              </a:gs>
            </a:gsLst>
            <a:lin ang="0" scaled="1"/>
          </a:gradFill>
          <a:ln w="28575" algn="ctr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9" name="Oval 2"/>
          <p:cNvSpPr>
            <a:spLocks noChangeArrowheads="1"/>
          </p:cNvSpPr>
          <p:nvPr/>
        </p:nvSpPr>
        <p:spPr bwMode="auto">
          <a:xfrm>
            <a:off x="6836738" y="5580831"/>
            <a:ext cx="1828800" cy="1752600"/>
          </a:xfrm>
          <a:prstGeom prst="ellipse">
            <a:avLst/>
          </a:prstGeom>
          <a:solidFill>
            <a:srgbClr val="FFFF66"/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0" name="AutoShape 40"/>
          <p:cNvSpPr>
            <a:spLocks noChangeArrowheads="1"/>
          </p:cNvSpPr>
          <p:nvPr/>
        </p:nvSpPr>
        <p:spPr bwMode="auto">
          <a:xfrm rot="12818370">
            <a:off x="5654380" y="5515846"/>
            <a:ext cx="1324834" cy="3476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FF00"/>
              </a:gs>
              <a:gs pos="100000">
                <a:srgbClr val="FF0000"/>
              </a:gs>
            </a:gsLst>
            <a:lin ang="0" scaled="1"/>
          </a:gradFill>
          <a:ln w="28575" algn="ctr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1" name="Rectangle 43"/>
          <p:cNvSpPr>
            <a:spLocks noChangeArrowheads="1"/>
          </p:cNvSpPr>
          <p:nvPr/>
        </p:nvSpPr>
        <p:spPr bwMode="auto">
          <a:xfrm>
            <a:off x="7938988" y="5220791"/>
            <a:ext cx="31273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 smtClean="0"/>
              <a:t>5</a:t>
            </a:r>
            <a:endParaRPr lang="ru-RU" sz="2400" b="1" dirty="0"/>
          </a:p>
        </p:txBody>
      </p:sp>
      <p:sp>
        <p:nvSpPr>
          <p:cNvPr id="112" name="Rectangle 37"/>
          <p:cNvSpPr>
            <a:spLocks noChangeArrowheads="1"/>
          </p:cNvSpPr>
          <p:nvPr/>
        </p:nvSpPr>
        <p:spPr bwMode="auto">
          <a:xfrm>
            <a:off x="8017466" y="7020991"/>
            <a:ext cx="685800" cy="2286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ПЗСП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13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08924" y="2628502"/>
            <a:ext cx="1437903" cy="2952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4" name="AutoShape 38"/>
          <p:cNvSpPr>
            <a:spLocks noChangeArrowheads="1"/>
          </p:cNvSpPr>
          <p:nvPr/>
        </p:nvSpPr>
        <p:spPr bwMode="auto">
          <a:xfrm rot="11088042">
            <a:off x="6871334" y="4295432"/>
            <a:ext cx="1792904" cy="3730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100000">
                <a:srgbClr val="FFFF00"/>
              </a:gs>
            </a:gsLst>
            <a:lin ang="0" scaled="1"/>
          </a:gradFill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5" name="Rectangle 43"/>
          <p:cNvSpPr>
            <a:spLocks noChangeArrowheads="1"/>
          </p:cNvSpPr>
          <p:nvPr/>
        </p:nvSpPr>
        <p:spPr bwMode="auto">
          <a:xfrm>
            <a:off x="9307139" y="2780903"/>
            <a:ext cx="31273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 smtClean="0"/>
              <a:t>6</a:t>
            </a:r>
            <a:endParaRPr lang="ru-RU" sz="2400" b="1" dirty="0"/>
          </a:p>
        </p:txBody>
      </p:sp>
      <p:sp>
        <p:nvSpPr>
          <p:cNvPr id="116" name="Rectangle 37"/>
          <p:cNvSpPr>
            <a:spLocks noChangeArrowheads="1"/>
          </p:cNvSpPr>
          <p:nvPr/>
        </p:nvSpPr>
        <p:spPr bwMode="auto">
          <a:xfrm>
            <a:off x="9586787" y="4428703"/>
            <a:ext cx="685800" cy="2286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ПЗКЗ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17" name="Rectangle 43"/>
          <p:cNvSpPr>
            <a:spLocks noChangeArrowheads="1"/>
          </p:cNvSpPr>
          <p:nvPr/>
        </p:nvSpPr>
        <p:spPr bwMode="auto">
          <a:xfrm>
            <a:off x="8438668" y="828303"/>
            <a:ext cx="2889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 smtClean="0"/>
              <a:t>7</a:t>
            </a:r>
            <a:endParaRPr lang="ru-RU" sz="2400" b="1" dirty="0"/>
          </a:p>
        </p:txBody>
      </p:sp>
      <p:sp>
        <p:nvSpPr>
          <p:cNvPr id="118" name="Oval 2"/>
          <p:cNvSpPr>
            <a:spLocks noChangeArrowheads="1"/>
          </p:cNvSpPr>
          <p:nvPr/>
        </p:nvSpPr>
        <p:spPr bwMode="auto">
          <a:xfrm>
            <a:off x="6709880" y="756295"/>
            <a:ext cx="1828800" cy="1752600"/>
          </a:xfrm>
          <a:prstGeom prst="ellipse">
            <a:avLst/>
          </a:prstGeom>
          <a:solidFill>
            <a:srgbClr val="FFFF66"/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9" name="Rectangle 37"/>
          <p:cNvSpPr>
            <a:spLocks noChangeArrowheads="1"/>
          </p:cNvSpPr>
          <p:nvPr/>
        </p:nvSpPr>
        <p:spPr bwMode="auto">
          <a:xfrm>
            <a:off x="8371036" y="1332359"/>
            <a:ext cx="1440160" cy="792088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ПЗВВД</a:t>
            </a:r>
            <a:r>
              <a:rPr lang="ru-RU" sz="1600" b="1" dirty="0" smtClean="0">
                <a:solidFill>
                  <a:srgbClr val="FF0000"/>
                </a:solidFill>
              </a:rPr>
              <a:t> и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прифронтовые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территории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20" name="AutoShape 40"/>
          <p:cNvSpPr>
            <a:spLocks noChangeArrowheads="1"/>
          </p:cNvSpPr>
          <p:nvPr/>
        </p:nvSpPr>
        <p:spPr bwMode="auto">
          <a:xfrm rot="7564473">
            <a:off x="6458351" y="2830219"/>
            <a:ext cx="1032365" cy="3476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FF00"/>
              </a:gs>
              <a:gs pos="100000">
                <a:srgbClr val="FF0000"/>
              </a:gs>
            </a:gsLst>
            <a:lin ang="0" scaled="1"/>
          </a:gradFill>
          <a:ln w="28575" algn="ctr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2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7002884" y="1268523"/>
            <a:ext cx="1296144" cy="78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18908" y="6156895"/>
            <a:ext cx="11049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 animBg="1"/>
      <p:bldP spid="52" grpId="0" animBg="1"/>
      <p:bldP spid="54" grpId="0" animBg="1"/>
      <p:bldP spid="55" grpId="0" animBg="1"/>
      <p:bldP spid="58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67" grpId="0"/>
      <p:bldP spid="68" grpId="0" animBg="1"/>
      <p:bldP spid="91" grpId="0" animBg="1"/>
      <p:bldP spid="92" grpId="0" animBg="1"/>
      <p:bldP spid="93" grpId="0"/>
      <p:bldP spid="94" grpId="0" animBg="1"/>
      <p:bldP spid="95" grpId="0" animBg="1"/>
      <p:bldP spid="96" grpId="0" animBg="1"/>
      <p:bldP spid="97" grpId="0" animBg="1"/>
      <p:bldP spid="99" grpId="0"/>
      <p:bldP spid="100" grpId="0" animBg="1"/>
      <p:bldP spid="101" grpId="0" animBg="1"/>
      <p:bldP spid="102" grpId="0" animBg="1"/>
      <p:bldP spid="103" grpId="0" animBg="1"/>
      <p:bldP spid="104" grpId="0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/>
      <p:bldP spid="112" grpId="0" animBg="1"/>
      <p:bldP spid="114" grpId="0" animBg="1"/>
      <p:bldP spid="115" grpId="0"/>
      <p:bldP spid="116" grpId="0" animBg="1"/>
      <p:bldP spid="117" grpId="0"/>
      <p:bldP spid="118" grpId="0" animBg="1"/>
      <p:bldP spid="119" grpId="0" animBg="1"/>
      <p:bldP spid="1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" descr="https://www.energovector.com/images/upload/imgC9MU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0796" y="4644727"/>
            <a:ext cx="4359604" cy="2808312"/>
          </a:xfrm>
          <a:prstGeom prst="rect">
            <a:avLst/>
          </a:prstGeom>
          <a:noFill/>
        </p:spPr>
      </p:pic>
      <p:pic>
        <p:nvPicPr>
          <p:cNvPr id="50" name="Picture 2" descr="https://levencovka.ru/wp-content/uploads/2020/11/123-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9903" y="36215"/>
            <a:ext cx="4197357" cy="2967663"/>
          </a:xfrm>
          <a:prstGeom prst="rect">
            <a:avLst/>
          </a:prstGeom>
          <a:noFill/>
        </p:spPr>
      </p:pic>
      <p:sp>
        <p:nvSpPr>
          <p:cNvPr id="51" name="Прямоугольник 50"/>
          <p:cNvSpPr/>
          <p:nvPr/>
        </p:nvSpPr>
        <p:spPr>
          <a:xfrm>
            <a:off x="6930876" y="4903142"/>
            <a:ext cx="2736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Times New Roman" pitchFamily="18" charset="0"/>
                <a:cs typeface="Arial" pitchFamily="34" charset="0"/>
              </a:rPr>
              <a:t>Цимлянская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Times New Roman" pitchFamily="18" charset="0"/>
                <a:cs typeface="Arial" pitchFamily="34" charset="0"/>
              </a:rPr>
              <a:t> ГЭС</a:t>
            </a:r>
            <a:endParaRPr lang="ru-RU" sz="2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6930876" y="108224"/>
            <a:ext cx="2829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Times New Roman" pitchFamily="18" charset="0"/>
                <a:cs typeface="Arial" pitchFamily="34" charset="0"/>
              </a:rPr>
              <a:t>Ростовская АЭС</a:t>
            </a:r>
            <a:endParaRPr lang="ru-RU" sz="2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6066780" y="2988543"/>
            <a:ext cx="468052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В зону возможного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радиоактивного заражения попадают: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город Волгодонск, части сельских поселений  </a:t>
            </a:r>
            <a:r>
              <a:rPr lang="ru-RU" sz="1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Волгодонского</a:t>
            </a:r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, Дубовского, </a:t>
            </a:r>
            <a:r>
              <a:rPr lang="ru-RU" sz="1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Зимовниковского</a:t>
            </a:r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 и Цимлянского районов</a:t>
            </a:r>
            <a:endParaRPr lang="ru-RU" sz="1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162124" y="5605799"/>
            <a:ext cx="590465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В зону возможного катастрофического затопления</a:t>
            </a:r>
            <a:r>
              <a:rPr lang="ru-RU" sz="2000" b="1" u="sng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ru-RU" sz="20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при разрушении ГТС в пределах 4-часового </a:t>
            </a:r>
            <a:r>
              <a:rPr lang="ru-RU" sz="2000" b="1" u="sng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добегания</a:t>
            </a:r>
            <a:r>
              <a:rPr lang="ru-RU" sz="20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волны прорыва </a:t>
            </a:r>
            <a:r>
              <a:rPr lang="ru-RU" sz="20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попадают: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ru-RU" sz="8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части сельских поселений </a:t>
            </a:r>
            <a:r>
              <a:rPr lang="ru-RU" sz="1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Волгодонского</a:t>
            </a:r>
            <a:r>
              <a:rPr lang="ru-RU" sz="1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, Константиновского и Цимлянского районов</a:t>
            </a:r>
            <a:endParaRPr lang="ru-RU" sz="24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5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2124" y="108223"/>
            <a:ext cx="4893302" cy="3672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Прямоугольник 59"/>
          <p:cNvSpPr/>
          <p:nvPr/>
        </p:nvSpPr>
        <p:spPr>
          <a:xfrm>
            <a:off x="236906" y="3852639"/>
            <a:ext cx="48937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В зону возможных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сильных разрушений попадают: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pitchFamily="34" charset="0"/>
              </a:rPr>
              <a:t>города Ростов-на-Дону, Таганрог, Волгодонск, Новочеркасск и  Каменск-Шахтинский</a:t>
            </a:r>
            <a:endPara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07cd/001404fc-2f5b3510/img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920" y="3780632"/>
            <a:ext cx="5163771" cy="36004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https://topuch.com/evakuaciya-organizaciya-i-ee-provedenie/1048667_html_1f807a2ed4dfab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124" y="36215"/>
            <a:ext cx="4896544" cy="3430701"/>
          </a:xfrm>
          <a:prstGeom prst="rect">
            <a:avLst/>
          </a:prstGeom>
          <a:noFill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7383" y="3852639"/>
            <a:ext cx="5095901" cy="3556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724" y="81731"/>
            <a:ext cx="4989865" cy="336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tum.usurt.ru/uploads/main/04d/59e04fb52ecb8/10059197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140" y="396255"/>
            <a:ext cx="4705350" cy="6667500"/>
          </a:xfrm>
          <a:prstGeom prst="rect">
            <a:avLst/>
          </a:prstGeom>
          <a:noFill/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5634732" y="252239"/>
            <a:ext cx="4824536" cy="7056784"/>
          </a:xfrm>
          <a:prstGeom prst="wedgeRoundRectCallout">
            <a:avLst>
              <a:gd name="adj1" fmla="val -64138"/>
              <a:gd name="adj2" fmla="val 1822"/>
              <a:gd name="adj3" fmla="val 16667"/>
            </a:avLst>
          </a:prstGeom>
          <a:solidFill>
            <a:srgbClr val="FCDCF5"/>
          </a:solidFill>
          <a:ln w="1905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hangingPunct="0"/>
            <a:r>
              <a:rPr lang="ru-RU" sz="1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Ст. 4.1 Решения о проведении эвакуационных мероприятий при угрозе возникновения или возникновении ЧС регионального, межмуниципального, муниципального характера принимают соответственно КЧС и ОПБ субъектов РФ и муниципальных образований.</a:t>
            </a:r>
          </a:p>
          <a:p>
            <a:pPr fontAlgn="base" hangingPunct="0"/>
            <a:endParaRPr lang="ru-RU" sz="19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fontAlgn="base" hangingPunct="0"/>
            <a:endParaRPr lang="ru-RU" sz="19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fontAlgn="base"/>
            <a:r>
              <a:rPr lang="ru-RU" sz="1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Ст. 19 Граждане РФ, иностранные граждане и лица без гражданства обязаны: </a:t>
            </a:r>
          </a:p>
          <a:p>
            <a:pPr fontAlgn="base"/>
            <a:r>
              <a:rPr lang="ru-RU" sz="19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эвакуироваться с территории, на которой существует угроза возникновения ЧС, или из зоны ЧС при получении информации о проведении эвакуационных мероприятий.</a:t>
            </a:r>
            <a:endParaRPr lang="ru-RU" sz="1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нутый угол 3"/>
          <p:cNvSpPr/>
          <p:nvPr/>
        </p:nvSpPr>
        <p:spPr>
          <a:xfrm>
            <a:off x="522164" y="756295"/>
            <a:ext cx="4104456" cy="5698080"/>
          </a:xfrm>
          <a:prstGeom prst="foldedCorner">
            <a:avLst/>
          </a:prstGeom>
          <a:solidFill>
            <a:srgbClr val="D5F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ru-RU" sz="1600" b="1" dirty="0" smtClean="0">
              <a:solidFill>
                <a:schemeClr val="tx1"/>
              </a:solidFill>
            </a:endParaRPr>
          </a:p>
          <a:p>
            <a:pPr algn="ctr" fontAlgn="base"/>
            <a:endParaRPr lang="ru-RU" sz="1600" b="1" dirty="0" smtClean="0">
              <a:solidFill>
                <a:schemeClr val="tx1"/>
              </a:solidFill>
            </a:endParaRPr>
          </a:p>
          <a:p>
            <a:pPr algn="ctr" fontAlgn="base"/>
            <a:endParaRPr lang="ru-RU" sz="800" b="1" dirty="0" smtClean="0">
              <a:solidFill>
                <a:schemeClr val="tx1"/>
              </a:solidFill>
            </a:endParaRPr>
          </a:p>
          <a:p>
            <a:pPr algn="ctr" fontAlgn="base"/>
            <a:r>
              <a:rPr lang="ru-RU" sz="1600" b="1" dirty="0" smtClean="0">
                <a:solidFill>
                  <a:schemeClr val="tx1"/>
                </a:solidFill>
              </a:rPr>
              <a:t>ПРАВИТЕЛЬСТВО</a:t>
            </a:r>
          </a:p>
          <a:p>
            <a:pPr algn="ctr" fontAlgn="base"/>
            <a:r>
              <a:rPr lang="ru-RU" sz="1600" b="1" dirty="0" smtClean="0">
                <a:solidFill>
                  <a:schemeClr val="tx1"/>
                </a:solidFill>
              </a:rPr>
              <a:t>РОССИЙСКОЙ ФЕДЕРАЦИИ</a:t>
            </a:r>
          </a:p>
          <a:p>
            <a:pPr algn="ctr" fontAlgn="base"/>
            <a:r>
              <a:rPr lang="ru-RU" sz="800" b="1" dirty="0" smtClean="0">
                <a:solidFill>
                  <a:schemeClr val="tx1"/>
                </a:solidFill>
              </a:rPr>
              <a:t> </a:t>
            </a:r>
          </a:p>
          <a:p>
            <a:pPr algn="ctr" fontAlgn="base"/>
            <a:r>
              <a:rPr lang="ru-RU" sz="1600" b="1" dirty="0" smtClean="0">
                <a:solidFill>
                  <a:schemeClr val="tx1"/>
                </a:solidFill>
              </a:rPr>
              <a:t>ПОСТАНОВЛЕНИЕ</a:t>
            </a:r>
          </a:p>
          <a:p>
            <a:pPr algn="ctr" fontAlgn="base"/>
            <a:r>
              <a:rPr lang="ru-RU" sz="1600" b="1" dirty="0" smtClean="0">
                <a:solidFill>
                  <a:schemeClr val="tx1"/>
                </a:solidFill>
              </a:rPr>
              <a:t>от 02.04.2020 № 417</a:t>
            </a:r>
          </a:p>
          <a:p>
            <a:pPr algn="ctr" fontAlgn="base"/>
            <a:endParaRPr lang="ru-RU" sz="800" b="1" dirty="0" smtClean="0">
              <a:solidFill>
                <a:schemeClr val="tx1"/>
              </a:solidFill>
            </a:endParaRPr>
          </a:p>
          <a:p>
            <a:pPr algn="ctr" fontAlgn="base"/>
            <a:endParaRPr lang="ru-RU" sz="800" b="1" dirty="0" smtClean="0">
              <a:solidFill>
                <a:schemeClr val="tx1"/>
              </a:solidFill>
            </a:endParaRPr>
          </a:p>
          <a:p>
            <a:pPr algn="ctr" fontAlgn="base"/>
            <a:r>
              <a:rPr lang="ru-RU" sz="800" b="1" dirty="0" smtClean="0">
                <a:solidFill>
                  <a:schemeClr val="tx1"/>
                </a:solidFill>
              </a:rPr>
              <a:t> 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Об утверждении Правила поведения, обязательные для исполнения гражданами и организациями, при введении режима повышенной готовности или ЧС</a:t>
            </a:r>
            <a:endParaRPr lang="ru-RU" sz="15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https://docs.cntd.ru/resources/img/gerb_small.59697e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8348" y="828303"/>
            <a:ext cx="816091" cy="864096"/>
          </a:xfrm>
          <a:prstGeom prst="rect">
            <a:avLst/>
          </a:prstGeom>
          <a:noFill/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5706740" y="972319"/>
            <a:ext cx="4608512" cy="5328592"/>
          </a:xfrm>
          <a:prstGeom prst="wedgeRoundRectCallout">
            <a:avLst>
              <a:gd name="adj1" fmla="val -71816"/>
              <a:gd name="adj2" fmla="val -7973"/>
              <a:gd name="adj3" fmla="val 16667"/>
            </a:avLst>
          </a:prstGeom>
          <a:solidFill>
            <a:srgbClr val="CEEAB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ПРАВИЛА:</a:t>
            </a:r>
            <a:endParaRPr lang="ru-RU" sz="1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b="1" dirty="0" smtClean="0">
                <a:solidFill>
                  <a:schemeClr val="tx1"/>
                </a:solidFill>
              </a:rPr>
              <a:t>3. При введении режима повышенной готовности или ЧС на территории, на которой существует угроза возникновения ЧС, или в зоне ЧС граждане обязаны: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в) при получении инструкций (указаний) от уполномоченных должностных лиц, в том числе через СМИ или операторов связи, эвакуироваться с территории, на которой существует угроза возникновения ЧС, или из зоны ЧС;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124" y="424009"/>
            <a:ext cx="10297144" cy="227650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«Методика доведения информационного материала</a:t>
            </a:r>
            <a:b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области ГО и защиты от ЧС неработающему населению в учебно-консультационных пунктах</a:t>
            </a:r>
            <a:b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 ГОЧС»</a:t>
            </a: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9930" y="3852639"/>
            <a:ext cx="10273541" cy="350064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Учебные вопросы:</a:t>
            </a:r>
          </a:p>
          <a:p>
            <a:endParaRPr lang="ru-RU" sz="1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1. Обеспечение населения средствами индивидуальной и коллективной защиты.</a:t>
            </a:r>
          </a:p>
          <a:p>
            <a:pPr algn="just"/>
            <a:endParaRPr lang="ru-RU" sz="1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46088" indent="-446088" algn="just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Эвакуация и эвакуационные мероприятия.</a:t>
            </a:r>
          </a:p>
          <a:p>
            <a:pPr marL="446088" indent="-446088" algn="just"/>
            <a:endParaRPr lang="ru-RU" sz="1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 Действия населения по сигналу оповещения гражданской обороны с информацией об опасностях.</a:t>
            </a:r>
          </a:p>
          <a:p>
            <a:pPr marL="446088" indent="-446088" algn="just"/>
            <a:endParaRPr lang="ru-RU" sz="2400" dirty="0" smtClean="0"/>
          </a:p>
          <a:p>
            <a:pPr marL="446088" indent="-446088" algn="just"/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0"/>
            <a:ext cx="106934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90516" y="180231"/>
            <a:ext cx="6840760" cy="7017306"/>
          </a:xfrm>
          <a:prstGeom prst="rect">
            <a:avLst/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Статья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20.6.1.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Невыполнение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правил поведения при чрезвычайной ситуации или угрозе её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возникновения</a:t>
            </a:r>
          </a:p>
          <a:p>
            <a:pPr algn="ctr">
              <a:defRPr/>
            </a:pPr>
            <a:endParaRPr lang="ru-RU" sz="1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b="1" dirty="0" smtClean="0">
                <a:latin typeface="Arial" pitchFamily="34" charset="0"/>
                <a:cs typeface="Arial" pitchFamily="34" charset="0"/>
              </a:rPr>
              <a:t>1. Невыполнение правил поведения при введении режима повышенной готовности на территории, на которой существует угроза возникновения ЧС, или в зоне ЧС, - влечет предупреждение или наложение административного штрафа </a:t>
            </a:r>
            <a:r>
              <a:rPr lang="ru-RU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 граждан в размере от 1 тысячи до 30 тысяч рублей</a:t>
            </a:r>
            <a:r>
              <a:rPr lang="ru-RU" b="1" u="sng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algn="just"/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b="1" dirty="0" smtClean="0">
                <a:latin typeface="Arial" pitchFamily="34" charset="0"/>
                <a:cs typeface="Arial" pitchFamily="34" charset="0"/>
              </a:rPr>
              <a:t>2. Действия (бездействие),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предусмотрен-ные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b="1" dirty="0" smtClean="0">
                <a:latin typeface="Arial" pitchFamily="34" charset="0"/>
                <a:cs typeface="Arial" pitchFamily="34" charset="0"/>
                <a:hlinkClick r:id="rId3"/>
              </a:rPr>
              <a:t>частью 1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 настоящей статьи, повлекшие причинение вреда здоровью человека или имуществу, если эти действия (бездействие) не содержат уголовно наказуемого деяния, либо повторное совершение административного правонарушения, предусмотренного </a:t>
            </a:r>
            <a:r>
              <a:rPr lang="ru-RU" b="1" dirty="0" smtClean="0">
                <a:latin typeface="Arial" pitchFamily="34" charset="0"/>
                <a:cs typeface="Arial" pitchFamily="34" charset="0"/>
                <a:hlinkClick r:id="rId3"/>
              </a:rPr>
              <a:t>частью 1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 настоящей статьи, - влекут наложение административного штрафа </a:t>
            </a:r>
            <a:r>
              <a:rPr lang="ru-RU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 граждан в размере от 15 тысяч до 50 тысяч рублей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;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http://pictures.bookshop.ua/TitleBooks/bs00003046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148" y="1252515"/>
            <a:ext cx="3384376" cy="4968552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9930" y="180231"/>
            <a:ext cx="10273541" cy="864096"/>
          </a:xfrm>
          <a:ln w="28575">
            <a:solidFill>
              <a:srgbClr val="FF0000"/>
            </a:solidFill>
          </a:ln>
        </p:spPr>
        <p:txBody>
          <a:bodyPr>
            <a:normAutofit fontScale="92500" lnSpcReduction="20000"/>
          </a:bodyPr>
          <a:lstStyle/>
          <a:p>
            <a:endParaRPr lang="ru-RU" sz="1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3-й учебный вопрос: </a:t>
            </a:r>
            <a:r>
              <a:rPr lang="ru-RU" sz="2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Действия населения по сигналу оповещения гражданской обороны с информацией об опасностях.</a:t>
            </a:r>
          </a:p>
          <a:p>
            <a:pPr algn="just"/>
            <a:endParaRPr lang="ru-RU" sz="1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46088" indent="-446088" algn="just"/>
            <a:endParaRPr lang="ru-RU" sz="2400" dirty="0" smtClean="0"/>
          </a:p>
          <a:p>
            <a:pPr marL="446088" indent="-446088" algn="just"/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164" y="1223181"/>
            <a:ext cx="4608512" cy="61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5850756" y="1332359"/>
            <a:ext cx="4320480" cy="5760640"/>
          </a:xfrm>
          <a:prstGeom prst="wedgeRoundRectCallout">
            <a:avLst>
              <a:gd name="adj1" fmla="val -64138"/>
              <a:gd name="adj2" fmla="val 1822"/>
              <a:gd name="adj3" fmla="val 16667"/>
            </a:avLst>
          </a:prstGeom>
          <a:solidFill>
            <a:srgbClr val="FCDCF5"/>
          </a:solidFill>
          <a:ln w="1905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ru-RU" sz="2400" b="1" dirty="0" smtClean="0">
                <a:solidFill>
                  <a:schemeClr val="tx1"/>
                </a:solidFill>
              </a:rPr>
              <a:t>Статья 2. ЗАДАЧИ В ОБЛАСТИ ГРАЖДАНСКОЙ ОБОРОНЫ</a:t>
            </a:r>
            <a:endParaRPr lang="ru-RU" sz="800" b="1" dirty="0" smtClean="0">
              <a:solidFill>
                <a:schemeClr val="tx1"/>
              </a:solidFill>
            </a:endParaRPr>
          </a:p>
          <a:p>
            <a:pPr fontAlgn="base"/>
            <a:endParaRPr lang="ru-RU" sz="800" b="1" dirty="0" smtClean="0">
              <a:solidFill>
                <a:schemeClr val="tx1"/>
              </a:solidFill>
            </a:endParaRPr>
          </a:p>
          <a:p>
            <a:pPr fontAlgn="base"/>
            <a:endParaRPr lang="ru-RU" sz="800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sz="2400" b="1" dirty="0" smtClean="0">
                <a:solidFill>
                  <a:schemeClr val="tx1"/>
                </a:solidFill>
              </a:rPr>
              <a:t>Основными задачами в области гражданской обороны являются:</a:t>
            </a:r>
          </a:p>
          <a:p>
            <a:pPr fontAlgn="base"/>
            <a:endParaRPr lang="ru-RU" sz="800" b="1" dirty="0" smtClean="0">
              <a:solidFill>
                <a:schemeClr val="tx1"/>
              </a:solidFill>
            </a:endParaRPr>
          </a:p>
          <a:p>
            <a:pPr fontAlgn="base"/>
            <a:endParaRPr lang="ru-RU" sz="800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sz="2400" b="1" dirty="0" smtClean="0">
                <a:solidFill>
                  <a:srgbClr val="0060A8"/>
                </a:solidFill>
              </a:rPr>
              <a:t>2)</a:t>
            </a:r>
            <a:r>
              <a:rPr lang="ru-RU" sz="2400" dirty="0" smtClean="0"/>
              <a:t> </a:t>
            </a:r>
            <a:r>
              <a:rPr lang="ru-RU" sz="2400" b="1" dirty="0" smtClean="0">
                <a:solidFill>
                  <a:srgbClr val="0070C0"/>
                </a:solidFill>
              </a:rPr>
              <a:t>оповещение населения об опасностях, возникающих при военных конфликтах или вследствие этих конфликтов, а также при ЧС природного и техногенного характера;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нутый угол 5"/>
          <p:cNvSpPr/>
          <p:nvPr/>
        </p:nvSpPr>
        <p:spPr>
          <a:xfrm>
            <a:off x="162124" y="756295"/>
            <a:ext cx="4104456" cy="5698080"/>
          </a:xfrm>
          <a:prstGeom prst="foldedCorner">
            <a:avLst/>
          </a:prstGeom>
          <a:solidFill>
            <a:srgbClr val="D5F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ru-RU" sz="1600" b="1" dirty="0" smtClean="0">
              <a:solidFill>
                <a:schemeClr val="tx1"/>
              </a:solidFill>
            </a:endParaRPr>
          </a:p>
          <a:p>
            <a:pPr algn="ctr" fontAlgn="base"/>
            <a:endParaRPr lang="ru-RU" sz="1600" b="1" dirty="0" smtClean="0">
              <a:solidFill>
                <a:schemeClr val="tx1"/>
              </a:solidFill>
            </a:endParaRPr>
          </a:p>
          <a:p>
            <a:pPr algn="ctr" fontAlgn="base"/>
            <a:endParaRPr lang="ru-RU" sz="800" b="1" dirty="0" smtClean="0">
              <a:solidFill>
                <a:schemeClr val="tx1"/>
              </a:solidFill>
            </a:endParaRPr>
          </a:p>
          <a:p>
            <a:pPr algn="ctr" fontAlgn="base"/>
            <a:r>
              <a:rPr lang="ru-RU" sz="1600" b="1" dirty="0" smtClean="0">
                <a:solidFill>
                  <a:schemeClr val="tx1"/>
                </a:solidFill>
              </a:rPr>
              <a:t>ПРАВИТЕЛЬСТВО</a:t>
            </a:r>
          </a:p>
          <a:p>
            <a:pPr algn="ctr" fontAlgn="base"/>
            <a:r>
              <a:rPr lang="ru-RU" sz="1600" b="1" dirty="0" smtClean="0">
                <a:solidFill>
                  <a:schemeClr val="tx1"/>
                </a:solidFill>
              </a:rPr>
              <a:t>РОССИЙСКОЙ ФЕДЕРАЦИИ</a:t>
            </a:r>
          </a:p>
          <a:p>
            <a:pPr algn="ctr" fontAlgn="base"/>
            <a:r>
              <a:rPr lang="ru-RU" sz="800" b="1" dirty="0" smtClean="0">
                <a:solidFill>
                  <a:schemeClr val="tx1"/>
                </a:solidFill>
              </a:rPr>
              <a:t> </a:t>
            </a:r>
          </a:p>
          <a:p>
            <a:pPr algn="ctr" fontAlgn="base"/>
            <a:r>
              <a:rPr lang="ru-RU" sz="1600" b="1" dirty="0" smtClean="0">
                <a:solidFill>
                  <a:schemeClr val="tx1"/>
                </a:solidFill>
              </a:rPr>
              <a:t>ПОСТАНОВЛЕНИЕ</a:t>
            </a:r>
          </a:p>
          <a:p>
            <a:pPr algn="ctr" fontAlgn="base"/>
            <a:r>
              <a:rPr lang="ru-RU" sz="1600" b="1" dirty="0" smtClean="0">
                <a:solidFill>
                  <a:schemeClr val="tx1"/>
                </a:solidFill>
              </a:rPr>
              <a:t>от 02.04.2020 № 417</a:t>
            </a:r>
          </a:p>
          <a:p>
            <a:pPr algn="ctr" fontAlgn="base"/>
            <a:endParaRPr lang="ru-RU" sz="800" b="1" dirty="0" smtClean="0">
              <a:solidFill>
                <a:schemeClr val="tx1"/>
              </a:solidFill>
            </a:endParaRPr>
          </a:p>
          <a:p>
            <a:pPr algn="ctr" fontAlgn="base"/>
            <a:endParaRPr lang="ru-RU" sz="800" b="1" dirty="0" smtClean="0">
              <a:solidFill>
                <a:schemeClr val="tx1"/>
              </a:solidFill>
            </a:endParaRPr>
          </a:p>
          <a:p>
            <a:pPr algn="ctr" fontAlgn="base"/>
            <a:r>
              <a:rPr lang="ru-RU" sz="800" b="1" dirty="0" smtClean="0">
                <a:solidFill>
                  <a:schemeClr val="tx1"/>
                </a:solidFill>
              </a:rPr>
              <a:t> 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Об утверждении Правила поведения, обязательные для исполнения гражданами и организациями, при введении режима повышенной готовности или ЧС</a:t>
            </a:r>
            <a:endParaRPr lang="ru-RU" sz="15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https://docs.cntd.ru/resources/img/gerb_small.59697e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6300" y="828303"/>
            <a:ext cx="816091" cy="864096"/>
          </a:xfrm>
          <a:prstGeom prst="rect">
            <a:avLst/>
          </a:prstGeom>
          <a:noFill/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4842644" y="180231"/>
            <a:ext cx="5616624" cy="7200800"/>
          </a:xfrm>
          <a:prstGeom prst="wedgeRoundRectCallout">
            <a:avLst>
              <a:gd name="adj1" fmla="val -59322"/>
              <a:gd name="adj2" fmla="val 1625"/>
              <a:gd name="adj3" fmla="val 16667"/>
            </a:avLst>
          </a:prstGeom>
          <a:solidFill>
            <a:srgbClr val="CEEAB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ПРАВИЛА:</a:t>
            </a:r>
          </a:p>
          <a:p>
            <a:pPr algn="ctr"/>
            <a:endParaRPr lang="ru-RU" sz="1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1900" b="1" dirty="0" smtClean="0">
                <a:solidFill>
                  <a:schemeClr val="tx1"/>
                </a:solidFill>
              </a:rPr>
              <a:t>3. При введении режима повышенной готовности или ЧС на территории, на которой существует угроза возникновения ЧС, или в зоне ЧС граждане обязаны: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</a:endParaRPr>
          </a:p>
          <a:p>
            <a:pPr algn="just"/>
            <a:r>
              <a:rPr lang="ru-RU" sz="1900" b="1" dirty="0" smtClean="0">
                <a:solidFill>
                  <a:srgbClr val="7030A0"/>
                </a:solidFill>
              </a:rPr>
              <a:t>в) при получении сигнала оповещения и (или) экстренной информации об угрозе возникновения или возникновении ЧС гражданам необходимо немедленно прослушать информацию об алгоритме действий при угрозе возникновения или возникновении ЧС, передаваемую в рамках трансляции обязательных общедоступных телеканалов и (или) радиоканалов, либо ознакомиться с такой информацией, передаваемой коротким текстовым сообщением по сети подвижной радиотелефонной связи. При невозможности ознакомления с такой информацией гражданин должен обратиться в ЕДДС муниципального образования либо по единому номеру вызова экстренных оперативных служб "112";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116" y="108223"/>
            <a:ext cx="4544452" cy="3564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92906" y="3348583"/>
            <a:ext cx="712620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71" name="Picture 7" descr="https://berra.ru/upload/iblock/bdd/gxq561vxaqyfwrcq0z2zvtnhmbguinjh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42644" y="72008"/>
            <a:ext cx="5593855" cy="3132559"/>
          </a:xfrm>
          <a:prstGeom prst="rect">
            <a:avLst/>
          </a:prstGeom>
          <a:noFill/>
        </p:spPr>
      </p:pic>
      <p:pic>
        <p:nvPicPr>
          <p:cNvPr id="5" name="Zvuk_elektrosireny_-_Signal_Vnimanie_vsem_(iPleer.fm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94172" y="111633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156" y="36215"/>
            <a:ext cx="9793088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22364" y="6228903"/>
            <a:ext cx="6336704" cy="1260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546767" y="180232"/>
            <a:ext cx="9684076" cy="648071"/>
          </a:xfrm>
        </p:spPr>
        <p:txBody>
          <a:bodyPr>
            <a:noAutofit/>
          </a:bodyPr>
          <a:lstStyle/>
          <a:p>
            <a:r>
              <a:rPr lang="ru-RU" sz="37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ЛИТЕРАТУРА:</a:t>
            </a:r>
            <a:endParaRPr lang="ru-RU" sz="37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9930" y="1260351"/>
            <a:ext cx="10273541" cy="6120680"/>
          </a:xfrm>
        </p:spPr>
        <p:txBody>
          <a:bodyPr>
            <a:noAutofit/>
          </a:bodyPr>
          <a:lstStyle/>
          <a:p>
            <a:pPr indent="446088" algn="just" fontAlgn="base" hangingPunct="0"/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1. Постановление Правительства РФ от 29.11.1999 № 1309 «О порядке создания убежищ и иных объектов гражданской обороны».</a:t>
            </a:r>
          </a:p>
          <a:p>
            <a:pPr indent="446088" algn="just"/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2. Постановление Правительства РФ от 22.06.2004 № 303 «О порядке эвакуации населения, материальных и культурных ценностей в безопасные районы».</a:t>
            </a:r>
          </a:p>
          <a:p>
            <a:pPr indent="446088" algn="just"/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3. Постановление Правительства РФ от 02.04.2020 № 417 «Об утверждении Правил поведения, обязательных для исполнения гражданами и организациями, при введении режима повышенной готовности или ЧС».</a:t>
            </a:r>
          </a:p>
          <a:p>
            <a:pPr indent="446088" algn="just"/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4. Постановление Правительства РФ от 19.09.2022 № 1654 «Об утверждении Правил проведения эвакуационных мероприятий при угрозе возникновения или возникновении ЧС природного и техногенного характера».</a:t>
            </a:r>
          </a:p>
          <a:p>
            <a:pPr indent="446088" algn="just"/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5. Приказ МЧС РФ от 01.10.2014 № 543 «Об утверждении Положения об организации обеспечения населения СИЗ».</a:t>
            </a:r>
          </a:p>
          <a:p>
            <a:pPr indent="446088" algn="just"/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6. Приказ Минздрава России от 28.10.2020 № 1164н «Об утверждении 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3"/>
              </a:rPr>
              <a:t>требований к комплектации лекарственными препаратами и медицинскими изделиями комплекта индивидуального медицинского гражданской защиты для оказания первичной медико-санитарной помощи и первой помощи</a:t>
            </a:r>
            <a:r>
              <a:rPr lang="ru-RU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».</a:t>
            </a:r>
          </a:p>
          <a:p>
            <a:pPr algn="just"/>
            <a:endParaRPr lang="ru-RU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/>
          </p:cNvSpPr>
          <p:nvPr/>
        </p:nvSpPr>
        <p:spPr>
          <a:xfrm>
            <a:off x="3474492" y="2700511"/>
            <a:ext cx="3517900" cy="1281113"/>
          </a:xfrm>
          <a:prstGeom prst="rect">
            <a:avLst/>
          </a:prstGeom>
        </p:spPr>
        <p:txBody>
          <a:bodyPr vert="horz" lIns="104306" tIns="52153" rIns="104306" bIns="52153" rtlCol="0" anchor="ctr">
            <a:noAutofit/>
          </a:bodyPr>
          <a:lstStyle/>
          <a:p>
            <a:pPr marL="0" marR="0" lvl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Благодарю за внимание!</a:t>
            </a:r>
            <a:endParaRPr kumimoji="0" lang="ru-RU" sz="5400" b="1" i="0" u="non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9930" y="180231"/>
            <a:ext cx="10273541" cy="864096"/>
          </a:xfrm>
          <a:ln w="28575">
            <a:solidFill>
              <a:srgbClr val="FF0000"/>
            </a:solidFill>
          </a:ln>
        </p:spPr>
        <p:txBody>
          <a:bodyPr>
            <a:normAutofit fontScale="92500" lnSpcReduction="20000"/>
          </a:bodyPr>
          <a:lstStyle/>
          <a:p>
            <a:endParaRPr lang="ru-RU" sz="1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1-й учебный вопрос: </a:t>
            </a:r>
            <a:r>
              <a:rPr lang="ru-RU" sz="2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Обеспечение населения средствами индивидуальной и коллективной защиты.</a:t>
            </a:r>
          </a:p>
          <a:p>
            <a:pPr algn="just"/>
            <a:endParaRPr lang="ru-RU" sz="1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46088" indent="-446088" algn="just"/>
            <a:endParaRPr lang="ru-RU" sz="2400" dirty="0" smtClean="0"/>
          </a:p>
          <a:p>
            <a:pPr marL="446088" indent="-446088" algn="just"/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164" y="1223181"/>
            <a:ext cx="4608512" cy="61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5850756" y="1332359"/>
            <a:ext cx="4320480" cy="5760640"/>
          </a:xfrm>
          <a:prstGeom prst="wedgeRoundRectCallout">
            <a:avLst>
              <a:gd name="adj1" fmla="val -64138"/>
              <a:gd name="adj2" fmla="val 1822"/>
              <a:gd name="adj3" fmla="val 16667"/>
            </a:avLst>
          </a:prstGeom>
          <a:solidFill>
            <a:srgbClr val="FCDCF5"/>
          </a:solidFill>
          <a:ln w="1905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ru-RU" sz="2400" b="1" dirty="0" smtClean="0">
                <a:solidFill>
                  <a:schemeClr val="tx1"/>
                </a:solidFill>
              </a:rPr>
              <a:t>Статья 2. ЗАДАЧИ В ОБЛАСТИ ГРАЖДАНСКОЙ ОБОРОНЫ</a:t>
            </a:r>
            <a:endParaRPr lang="ru-RU" sz="800" b="1" dirty="0" smtClean="0">
              <a:solidFill>
                <a:schemeClr val="tx1"/>
              </a:solidFill>
            </a:endParaRPr>
          </a:p>
          <a:p>
            <a:pPr fontAlgn="base"/>
            <a:endParaRPr lang="ru-RU" sz="800" b="1" dirty="0" smtClean="0">
              <a:solidFill>
                <a:schemeClr val="tx1"/>
              </a:solidFill>
            </a:endParaRPr>
          </a:p>
          <a:p>
            <a:pPr fontAlgn="base"/>
            <a:endParaRPr lang="ru-RU" sz="800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sz="2400" b="1" u="sng" dirty="0" smtClean="0">
                <a:solidFill>
                  <a:schemeClr val="tx1"/>
                </a:solidFill>
              </a:rPr>
              <a:t>Основными задачами в области гражданской обороны являются:</a:t>
            </a:r>
          </a:p>
          <a:p>
            <a:pPr fontAlgn="base"/>
            <a:endParaRPr lang="ru-RU" sz="800" b="1" dirty="0" smtClean="0">
              <a:solidFill>
                <a:schemeClr val="tx1"/>
              </a:solidFill>
            </a:endParaRPr>
          </a:p>
          <a:p>
            <a:pPr fontAlgn="base"/>
            <a:endParaRPr lang="ru-RU" sz="800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sz="2400" b="1" dirty="0" smtClean="0">
                <a:solidFill>
                  <a:srgbClr val="00863D"/>
                </a:solidFill>
              </a:rPr>
              <a:t>4) предоставление населению средств индивидуальной и коллективной защиты;</a:t>
            </a:r>
            <a:endParaRPr lang="ru-RU" sz="2400" b="1" dirty="0">
              <a:solidFill>
                <a:srgbClr val="00863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9" descr="https://konspekta.net/lektsianew/baza11/1178268396673.files/image696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Oval 2"/>
          <p:cNvSpPr>
            <a:spLocks noChangeArrowheads="1"/>
          </p:cNvSpPr>
          <p:nvPr/>
        </p:nvSpPr>
        <p:spPr bwMode="auto">
          <a:xfrm>
            <a:off x="4554612" y="4284687"/>
            <a:ext cx="2448272" cy="2304256"/>
          </a:xfrm>
          <a:prstGeom prst="ellipse">
            <a:avLst/>
          </a:prstGeom>
          <a:solidFill>
            <a:srgbClr val="FFFF66"/>
          </a:solidFill>
          <a:ln w="38100">
            <a:solidFill>
              <a:srgbClr val="00863D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utoShape 36"/>
          <p:cNvSpPr>
            <a:spLocks noChangeArrowheads="1"/>
          </p:cNvSpPr>
          <p:nvPr/>
        </p:nvSpPr>
        <p:spPr bwMode="auto">
          <a:xfrm>
            <a:off x="5346700" y="5220791"/>
            <a:ext cx="838200" cy="533400"/>
          </a:xfrm>
          <a:prstGeom prst="hexagon">
            <a:avLst>
              <a:gd name="adj" fmla="val 39286"/>
              <a:gd name="vf" fmla="val 115470"/>
            </a:avLst>
          </a:prstGeom>
          <a:solidFill>
            <a:srgbClr val="FFCC00"/>
          </a:solidFill>
          <a:ln w="28575">
            <a:solidFill>
              <a:srgbClr val="996633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>
                <a:latin typeface="+mj-lt"/>
              </a:rPr>
              <a:t>ХОО</a:t>
            </a:r>
          </a:p>
        </p:txBody>
      </p:sp>
      <p:sp>
        <p:nvSpPr>
          <p:cNvPr id="8" name="Rectangle 37"/>
          <p:cNvSpPr>
            <a:spLocks noChangeArrowheads="1"/>
          </p:cNvSpPr>
          <p:nvPr/>
        </p:nvSpPr>
        <p:spPr bwMode="auto">
          <a:xfrm>
            <a:off x="8299996" y="2044328"/>
            <a:ext cx="685800" cy="2286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</a:rPr>
              <a:t>ЗВХЗ</a:t>
            </a:r>
          </a:p>
        </p:txBody>
      </p:sp>
      <p:sp>
        <p:nvSpPr>
          <p:cNvPr id="9" name="Oval 2"/>
          <p:cNvSpPr>
            <a:spLocks noChangeArrowheads="1"/>
          </p:cNvSpPr>
          <p:nvPr/>
        </p:nvSpPr>
        <p:spPr bwMode="auto">
          <a:xfrm>
            <a:off x="7650956" y="4356695"/>
            <a:ext cx="2332856" cy="2232248"/>
          </a:xfrm>
          <a:prstGeom prst="ellipse">
            <a:avLst/>
          </a:prstGeom>
          <a:solidFill>
            <a:srgbClr val="FFFF66"/>
          </a:solidFill>
          <a:ln w="381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AutoShape 36"/>
          <p:cNvSpPr>
            <a:spLocks noChangeArrowheads="1"/>
          </p:cNvSpPr>
          <p:nvPr/>
        </p:nvSpPr>
        <p:spPr bwMode="auto">
          <a:xfrm>
            <a:off x="8443044" y="5220791"/>
            <a:ext cx="838200" cy="533400"/>
          </a:xfrm>
          <a:prstGeom prst="hexagon">
            <a:avLst>
              <a:gd name="adj" fmla="val 39286"/>
              <a:gd name="vf" fmla="val 115470"/>
            </a:avLst>
          </a:prstGeom>
          <a:solidFill>
            <a:srgbClr val="FFCC00"/>
          </a:solidFill>
          <a:ln w="28575">
            <a:solidFill>
              <a:srgbClr val="996633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>
                <a:latin typeface="+mj-lt"/>
              </a:rPr>
              <a:t>РОО</a:t>
            </a:r>
          </a:p>
        </p:txBody>
      </p:sp>
      <p:sp>
        <p:nvSpPr>
          <p:cNvPr id="12" name="Rectangle 37"/>
          <p:cNvSpPr>
            <a:spLocks noChangeArrowheads="1"/>
          </p:cNvSpPr>
          <p:nvPr/>
        </p:nvSpPr>
        <p:spPr bwMode="auto">
          <a:xfrm>
            <a:off x="9019108" y="6228903"/>
            <a:ext cx="936104" cy="432048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</a:rPr>
              <a:t>ЗВРЗ</a:t>
            </a: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7938988" y="1188343"/>
            <a:ext cx="2376264" cy="2736304"/>
          </a:xfrm>
          <a:prstGeom prst="wedgeRectCallout">
            <a:avLst>
              <a:gd name="adj1" fmla="val -10493"/>
              <a:gd name="adj2" fmla="val 62572"/>
            </a:avLst>
          </a:prstGeom>
          <a:solidFill>
            <a:srgbClr val="B0DD7F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4554612" y="1188343"/>
            <a:ext cx="2808312" cy="2664296"/>
          </a:xfrm>
          <a:prstGeom prst="wedgeRectCallout">
            <a:avLst>
              <a:gd name="adj1" fmla="val -12799"/>
              <a:gd name="adj2" fmla="val 63065"/>
            </a:avLst>
          </a:prstGeom>
          <a:solidFill>
            <a:srgbClr val="B0DD7F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850756" y="1332359"/>
            <a:ext cx="14401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100% (+10%)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9108328" y="1260351"/>
            <a:ext cx="95410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 100%</a:t>
            </a:r>
          </a:p>
          <a:p>
            <a:pPr algn="ctr"/>
            <a:r>
              <a:rPr lang="ru-RU" b="1" dirty="0" smtClean="0"/>
              <a:t>(+10%)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562724" y="2700511"/>
            <a:ext cx="158417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 30% (+10%)</a:t>
            </a:r>
            <a:endParaRPr lang="ru-RU" b="1" dirty="0"/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10996" y="2556495"/>
            <a:ext cx="845331" cy="86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 descr="https://im0-tub-ru.yandex.net/i?id=8eee777957d681400f5a3a3f615f19ce-sr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3004" y="1274143"/>
            <a:ext cx="850304" cy="850304"/>
          </a:xfrm>
          <a:prstGeom prst="rect">
            <a:avLst/>
          </a:prstGeom>
          <a:noFill/>
        </p:spPr>
      </p:pic>
      <p:pic>
        <p:nvPicPr>
          <p:cNvPr id="20" name="Picture 4" descr="https://opt-1142729.ssl.1c-bitrix-cdn.ru/upload/resize_cache/iblock/dc0/340_340_140cd750bba9870f18aada2478b24840a/9cfdbd9c_bd42_11ea_80d4_1831bfbd779f_9cfdbd9d_bd42_11ea_80d4_1831bfbd779f.jpg?16118972151695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26619" y="1251967"/>
            <a:ext cx="1160511" cy="1160512"/>
          </a:xfrm>
          <a:prstGeom prst="rect">
            <a:avLst/>
          </a:prstGeom>
          <a:solidFill>
            <a:srgbClr val="7030A0"/>
          </a:solidFill>
          <a:ln>
            <a:noFill/>
          </a:ln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70635" y="2556495"/>
            <a:ext cx="672075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Загнутый угол 4"/>
          <p:cNvSpPr>
            <a:spLocks noChangeArrowheads="1"/>
          </p:cNvSpPr>
          <p:nvPr/>
        </p:nvSpPr>
        <p:spPr bwMode="auto">
          <a:xfrm>
            <a:off x="234132" y="972319"/>
            <a:ext cx="4104456" cy="5760640"/>
          </a:xfrm>
          <a:prstGeom prst="foldedCorner">
            <a:avLst>
              <a:gd name="adj" fmla="val 16667"/>
            </a:avLst>
          </a:prstGeom>
          <a:solidFill>
            <a:srgbClr val="D3EBED"/>
          </a:solidFill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rgbClr val="000000"/>
              </a:solidFill>
              <a:latin typeface="Open Sans"/>
              <a:cs typeface="Arial" pitchFamily="34" charset="0"/>
            </a:endParaRPr>
          </a:p>
          <a:p>
            <a:pPr lvl="0"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rgbClr val="000000"/>
              </a:solidFill>
              <a:latin typeface="Open Sans"/>
              <a:cs typeface="Arial" pitchFamily="34" charset="0"/>
            </a:endParaRPr>
          </a:p>
          <a:p>
            <a:pPr lvl="0"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z="1500" b="1" dirty="0" smtClean="0">
              <a:solidFill>
                <a:srgbClr val="000000"/>
              </a:solidFill>
              <a:latin typeface="Open Sans"/>
              <a:cs typeface="Arial" pitchFamily="34" charset="0"/>
            </a:endParaRPr>
          </a:p>
          <a:p>
            <a:pPr lvl="0"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z="1500" b="1" dirty="0" smtClean="0">
              <a:solidFill>
                <a:srgbClr val="000000"/>
              </a:solidFill>
              <a:latin typeface="Open Sans"/>
              <a:cs typeface="Arial" pitchFamily="34" charset="0"/>
            </a:endParaRPr>
          </a:p>
          <a:p>
            <a:pPr lvl="0"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z="1500" b="1" dirty="0" smtClean="0">
              <a:solidFill>
                <a:srgbClr val="000000"/>
              </a:solidFill>
              <a:latin typeface="Open Sans"/>
              <a:cs typeface="Arial" pitchFamily="34" charset="0"/>
            </a:endParaRPr>
          </a:p>
          <a:p>
            <a:pPr lvl="0"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srgbClr val="000000"/>
                </a:solidFill>
                <a:latin typeface="Open Sans"/>
                <a:cs typeface="Arial" pitchFamily="34" charset="0"/>
              </a:rPr>
              <a:t>МИНИСТЕРСТВО РОССИЙСКОЙ ФЕДЕРАЦИИ ПО ДЕЛАМ ГРАЖДАНСКОЙ</a:t>
            </a:r>
            <a:endParaRPr lang="ru-RU" sz="1500" b="1" dirty="0" smtClean="0">
              <a:cs typeface="Arial" pitchFamily="34" charset="0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srgbClr val="000000"/>
                </a:solidFill>
                <a:latin typeface="Open Sans"/>
                <a:cs typeface="Arial" pitchFamily="34" charset="0"/>
              </a:rPr>
              <a:t>ОБОРОНЫ, ЧРЕЗВЫЧАЙНЫМ СИТУАЦИЯМ И ЛИКВИДАЦИИ</a:t>
            </a:r>
            <a:endParaRPr lang="ru-RU" sz="1500" b="1" dirty="0" smtClean="0">
              <a:cs typeface="Arial" pitchFamily="34" charset="0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srgbClr val="000000"/>
                </a:solidFill>
                <a:latin typeface="Open Sans"/>
                <a:cs typeface="Arial" pitchFamily="34" charset="0"/>
              </a:rPr>
              <a:t>ПОСЛЕДСТВИЙ СТИХИЙНЫХ БЕДСТВИЙ</a:t>
            </a:r>
            <a:endParaRPr lang="ru-RU" sz="1500" b="1" dirty="0" smtClean="0">
              <a:cs typeface="Arial" pitchFamily="34" charset="0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rgbClr val="000000"/>
              </a:solidFill>
              <a:latin typeface="Open Sans"/>
              <a:cs typeface="Arial" pitchFamily="34" charset="0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rgbClr val="000000"/>
              </a:solidFill>
              <a:latin typeface="Open Sans"/>
              <a:cs typeface="Arial" pitchFamily="34" charset="0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Open Sans"/>
                <a:cs typeface="Arial" pitchFamily="34" charset="0"/>
              </a:rPr>
              <a:t>ПРИКАЗ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800" b="1" dirty="0" smtClean="0">
              <a:cs typeface="Arial" pitchFamily="34" charset="0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Open Sans"/>
                <a:cs typeface="Arial" pitchFamily="34" charset="0"/>
              </a:rPr>
              <a:t>от 01 октября 2014 г. N 543</a:t>
            </a:r>
            <a:endParaRPr lang="ru-RU" sz="1600" b="1" dirty="0" smtClean="0">
              <a:cs typeface="Arial" pitchFamily="34" charset="0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rgbClr val="000000"/>
              </a:solidFill>
              <a:latin typeface="Open Sans"/>
              <a:cs typeface="Arial" pitchFamily="34" charset="0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rgbClr val="000000"/>
              </a:solidFill>
              <a:latin typeface="Open Sans"/>
              <a:cs typeface="Arial" pitchFamily="34" charset="0"/>
            </a:endParaRPr>
          </a:p>
          <a:p>
            <a:pPr algn="ctr"/>
            <a:r>
              <a:rPr lang="ru-RU" sz="1500" b="1" i="1" dirty="0" smtClean="0"/>
              <a:t>ОБ УТВЕРЖДЕНИИ ПОЛОЖЕНИЯ</a:t>
            </a:r>
          </a:p>
          <a:p>
            <a:pPr algn="ctr"/>
            <a:r>
              <a:rPr lang="ru-RU" sz="1500" b="1" i="1" dirty="0" smtClean="0"/>
              <a:t>ОБ ОРГАНИЗАЦИИ ОБЕСПЕЧЕНИЯ НАСЕЛЕНИЯ СРЕДСТВАМИ</a:t>
            </a:r>
          </a:p>
          <a:p>
            <a:pPr algn="ctr"/>
            <a:r>
              <a:rPr lang="ru-RU" sz="1500" b="1" i="1" dirty="0" smtClean="0"/>
              <a:t>ИНДИВИДУАЛЬНОЙ ЗАЩИТЫ</a:t>
            </a:r>
            <a:endParaRPr lang="ru-RU" sz="1500" b="1" i="1" dirty="0"/>
          </a:p>
        </p:txBody>
      </p:sp>
      <p:sp>
        <p:nvSpPr>
          <p:cNvPr id="23" name="Rectangle 37"/>
          <p:cNvSpPr>
            <a:spLocks noChangeArrowheads="1"/>
          </p:cNvSpPr>
          <p:nvPr/>
        </p:nvSpPr>
        <p:spPr bwMode="auto">
          <a:xfrm>
            <a:off x="5850756" y="6084887"/>
            <a:ext cx="1080120" cy="432048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 smtClean="0">
                <a:solidFill>
                  <a:srgbClr val="00863D"/>
                </a:solidFill>
                <a:latin typeface="Times New Roman" pitchFamily="18" charset="0"/>
              </a:rPr>
              <a:t>ЗВХЗ</a:t>
            </a:r>
            <a:endParaRPr lang="ru-RU" sz="2400" b="1" dirty="0">
              <a:solidFill>
                <a:srgbClr val="00863D"/>
              </a:solidFill>
              <a:latin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034332" y="252239"/>
            <a:ext cx="6264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 населения СИЗ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803084" y="2772519"/>
            <a:ext cx="148309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30% (+10%)</a:t>
            </a:r>
            <a:endParaRPr lang="ru-RU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938988" y="3492599"/>
            <a:ext cx="1440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dirty="0" smtClean="0"/>
              <a:t>Приказ Минздрава РФ от 28.10.2020 N 1164н</a:t>
            </a:r>
            <a:endParaRPr lang="ru-RU" sz="1000" b="1" dirty="0"/>
          </a:p>
        </p:txBody>
      </p:sp>
      <p:pic>
        <p:nvPicPr>
          <p:cNvPr id="26" name="Picture 4" descr="https://it-bastion.com/wp-content/uploads/2020/07/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3636" y="1116335"/>
            <a:ext cx="706759" cy="936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9" descr="https://konspekta.net/lektsianew/baza11/1178268396673.files/image696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" name="Picture 2" descr="https://levencovka.ru/wp-content/uploads/2020/11/123-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132" y="180231"/>
            <a:ext cx="10171236" cy="7191382"/>
          </a:xfrm>
          <a:prstGeom prst="rect">
            <a:avLst/>
          </a:prstGeom>
          <a:noFill/>
        </p:spPr>
      </p:pic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234132" y="252239"/>
            <a:ext cx="1015312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Times New Roman" pitchFamily="18" charset="0"/>
                <a:cs typeface="Arial" pitchFamily="34" charset="0"/>
              </a:rPr>
              <a:t>В зону возможного радиоактивного заражения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Times New Roman" pitchFamily="18" charset="0"/>
                <a:cs typeface="Arial" pitchFamily="34" charset="0"/>
              </a:rPr>
              <a:t>на территории Ростовской области попадают 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410596" y="1260351"/>
            <a:ext cx="57787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Times New Roman" pitchFamily="18" charset="0"/>
                <a:cs typeface="Arial" pitchFamily="34" charset="0"/>
              </a:rPr>
              <a:t>город Волгодонск, части сельских поселений  </a:t>
            </a:r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Times New Roman" pitchFamily="18" charset="0"/>
                <a:cs typeface="Arial" pitchFamily="34" charset="0"/>
              </a:rPr>
              <a:t>Волгодонского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Times New Roman" pitchFamily="18" charset="0"/>
                <a:cs typeface="Arial" pitchFamily="34" charset="0"/>
              </a:rPr>
              <a:t>, Дубовского, </a:t>
            </a:r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Times New Roman" pitchFamily="18" charset="0"/>
                <a:cs typeface="Arial" pitchFamily="34" charset="0"/>
              </a:rPr>
              <a:t>Зимовниковского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Times New Roman" pitchFamily="18" charset="0"/>
                <a:cs typeface="Arial" pitchFamily="34" charset="0"/>
              </a:rPr>
              <a:t>,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ea typeface="Times New Roman" pitchFamily="18" charset="0"/>
                <a:cs typeface="Arial" pitchFamily="34" charset="0"/>
              </a:rPr>
              <a:t>и Цимлянского районов</a:t>
            </a:r>
            <a:endParaRPr lang="ru-RU" sz="2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0716" y="3799007"/>
            <a:ext cx="5014664" cy="3762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2764" y="468263"/>
            <a:ext cx="2664296" cy="2711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116" y="36215"/>
            <a:ext cx="5346699" cy="373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 descr="https://avatars.mds.yandex.net/get-marketpic/245136/market_Qcl4ZIobcOrYZUhDWgN1Ag/ori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2244" y="3848659"/>
            <a:ext cx="3003540" cy="367638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722022" y="680219"/>
            <a:ext cx="18092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/>
              <a:t>КИМГЗ предназначен для оказания первичной медико-санитарной помощи и первой помощи</a:t>
            </a:r>
            <a:endParaRPr lang="ru-RU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124" y="684287"/>
            <a:ext cx="4879559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0676" y="786397"/>
            <a:ext cx="5492863" cy="602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124" y="244909"/>
            <a:ext cx="10297144" cy="712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0316" y="108223"/>
            <a:ext cx="6624736" cy="4450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4372" y="4788743"/>
            <a:ext cx="5686425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7623644</TotalTime>
  <Words>841</Words>
  <Application>Microsoft Office PowerPoint</Application>
  <PresentationFormat>Произвольный</PresentationFormat>
  <Paragraphs>184</Paragraphs>
  <Slides>26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Государственное казённое учреждение Ростовской области«Учебно-методический центр по гражданской обороне и чрезвычайным ситуациям Ростовской области» (ГКУ РО «УМЦ по ГОЧС»)</vt:lpstr>
      <vt:lpstr>ТЕМА  «Методика доведения информационного материала в области ГО и защиты от ЧС неработающему населению в учебно-консультационных пунктах по ГОЧС»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ЛИТЕРАТУРА: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казённое учреждение Ростовской области «Учебно-методический центр по ГО и ЧС Ростовской области»</dc:title>
  <dc:creator>Пользователь</dc:creator>
  <cp:lastModifiedBy>К</cp:lastModifiedBy>
  <cp:revision>589</cp:revision>
  <dcterms:created xsi:type="dcterms:W3CDTF">2020-10-01T11:28:49Z</dcterms:created>
  <dcterms:modified xsi:type="dcterms:W3CDTF">2024-07-11T06:24:59Z</dcterms:modified>
</cp:coreProperties>
</file>