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6"/>
  </p:notesMasterIdLst>
  <p:handoutMasterIdLst>
    <p:handoutMasterId r:id="rId27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5" r:id="rId2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8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40580.699999999997</c:v>
                </c:pt>
                <c:pt idx="1">
                  <c:v>1942.5</c:v>
                </c:pt>
                <c:pt idx="2">
                  <c:v>12045.1</c:v>
                </c:pt>
                <c:pt idx="3">
                  <c:v>14700</c:v>
                </c:pt>
                <c:pt idx="4">
                  <c:v>1309.0999999999999</c:v>
                </c:pt>
                <c:pt idx="5">
                  <c:v>3283.8</c:v>
                </c:pt>
                <c:pt idx="6">
                  <c:v>1.2</c:v>
                </c:pt>
                <c:pt idx="7">
                  <c:v>47.9</c:v>
                </c:pt>
                <c:pt idx="8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5.3535982420802049E-2"/>
          <c:w val="0.35077993928814843"/>
          <c:h val="0.7626954770188610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308836395450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- 20687,00</c:v>
                </c:pt>
                <c:pt idx="1">
                  <c:v>Национальная оборона - 817,10</c:v>
                </c:pt>
                <c:pt idx="2">
                  <c:v>Национальная безопасность 
и правоохранительная деятельность - 4323,10</c:v>
                </c:pt>
                <c:pt idx="3">
                  <c:v>Национальная экономика, 
в т.ч. Дорожное хозяйство - 23507,80</c:v>
                </c:pt>
                <c:pt idx="4">
                  <c:v>Жилищно-коммунальное хозяйство, 
в т.ч. Жилищное, коммунальное хозяйство и благоустройство - 44915,70</c:v>
                </c:pt>
                <c:pt idx="5">
                  <c:v>Профессиональная подготовка, переподготовка - 50</c:v>
                </c:pt>
                <c:pt idx="6">
                  <c:v>Культура - 2041,00</c:v>
                </c:pt>
                <c:pt idx="7">
                  <c:v>Социальнная поддержка -  428,80</c:v>
                </c:pt>
                <c:pt idx="8">
                  <c:v>Физическая культура и спорт - 50</c:v>
                </c:pt>
                <c:pt idx="9">
                  <c:v>Иные - 155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20687</c:v>
                </c:pt>
                <c:pt idx="1">
                  <c:v>817.1</c:v>
                </c:pt>
                <c:pt idx="2">
                  <c:v>4323.1000000000004</c:v>
                </c:pt>
                <c:pt idx="3">
                  <c:v>23507.8</c:v>
                </c:pt>
                <c:pt idx="4">
                  <c:v>44915.7</c:v>
                </c:pt>
                <c:pt idx="5">
                  <c:v>50</c:v>
                </c:pt>
                <c:pt idx="6">
                  <c:v>2041</c:v>
                </c:pt>
                <c:pt idx="7">
                  <c:v>428.8</c:v>
                </c:pt>
                <c:pt idx="8">
                  <c:v>50</c:v>
                </c:pt>
                <c:pt idx="9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5555555555554"/>
          <c:y val="4.1112209355023889E-2"/>
          <c:w val="0.32200000000000001"/>
          <c:h val="0.946065673067654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26 539,90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35 708,90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18 334,00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526,00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2 316,00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211,80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32 512,20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12 478,50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4323,10 </a:t>
          </a: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19 332,20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23 507,80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50,0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культуры 20,0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-17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504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1 309,10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40 580,70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14 700,00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3 283,80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47,90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16,50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1754" custLinFactNeighborY="12251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20 687,00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44 915,70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23 507,80</a:t>
          </a:r>
          <a:endParaRPr lang="ru-RU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4 323,10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2 041,00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817,10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428,80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1 361,50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43 436,30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14 994,00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51,50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3 353,10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22 854,80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36 888,90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28 524,80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526,00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2 177,90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436,80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868,10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1 416,10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46 338,40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12 045,10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r>
            <a:rPr lang="ru-RU" sz="600" dirty="0" smtClean="0"/>
            <a:t>12</a:t>
          </a:r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15 293,90</a:t>
          </a: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55,10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17.90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3 513,50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 custLinFactNeighborX="-252" custLinFactNeighborY="-1140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-252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26 539,90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2 316,00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526,00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35 708,90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18 334,00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211,80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12 478,50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4323,10 </a:t>
          </a: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19 332,20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23 507,80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27870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32 512,20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50,0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074339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sp:txBody>
      <dsp:txXfrm>
        <a:off x="2880319" y="4074339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культуры 20,0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40 580,70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1 309,10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2016597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14 700,00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79413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3 283,80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79413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47,90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16,50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20 687,00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2 041,00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4 323,10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44 915,70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23 507,80</a:t>
          </a:r>
          <a:endParaRPr lang="ru-RU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817,10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428,80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43 436,30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1 361,50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14 994,00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3 353,10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51,50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22 854,80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2 177,90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 526,00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36 888,90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28 524,80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868,10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436,80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12 045,10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12</a:t>
          </a: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46 338,40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1 416,10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15 293,90</a:t>
          </a: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07404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3 513,50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07404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55,10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17.90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22.11.2023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22.11.2023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22.11.2023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22.11.2023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905" y="4509120"/>
            <a:ext cx="884312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БЮДЖЕТА  </a:t>
            </a: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380787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78695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115,3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1 679 832,7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1 608 978,7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1 608 978,7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1 810 987,9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930 232,8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проекта бюджета 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541715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96 875,5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277,6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22 948,70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229,80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3 653,80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926,80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202,50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623,80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92 432,3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277,6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35496" y="608687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24227400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690046797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49859219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96 875,5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20537377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27126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3638066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06869104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78829474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82586703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7686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22 948,7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50" y="3091634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1 476,9 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634,7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193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20 837,1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773599613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20688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 Каменоломненского городского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поселения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2024 год</a:t>
            </a:r>
          </a:p>
        </p:txBody>
      </p:sp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– 2026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43535"/>
              </p:ext>
            </p:extLst>
          </p:nvPr>
        </p:nvGraphicFramePr>
        <p:xfrm>
          <a:off x="549896" y="1844824"/>
          <a:ext cx="5904656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98" y="662562"/>
            <a:ext cx="85574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переселение граждан из аварийного жилья в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2023 - 2025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годах предусмотрено 50 078,4 тыс. рублей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952254"/>
            <a:ext cx="3024336" cy="2421879"/>
          </a:xfrm>
          <a:prstGeom prst="rect">
            <a:avLst/>
          </a:prstGeom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370403" cy="20162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636520"/>
              </p:ext>
            </p:extLst>
          </p:nvPr>
        </p:nvGraphicFramePr>
        <p:xfrm>
          <a:off x="1331639" y="1597964"/>
          <a:ext cx="6048672" cy="217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000733134"/>
                    </a:ext>
                  </a:extLst>
                </a:gridCol>
                <a:gridCol w="1941550">
                  <a:extLst>
                    <a:ext uri="{9D8B030D-6E8A-4147-A177-3AD203B41FA5}">
                      <a16:colId xmlns:a16="http://schemas.microsoft.com/office/drawing/2014/main" val="1789261104"/>
                    </a:ext>
                  </a:extLst>
                </a:gridCol>
                <a:gridCol w="2090898">
                  <a:extLst>
                    <a:ext uri="{9D8B030D-6E8A-4147-A177-3AD203B41FA5}">
                      <a16:colId xmlns:a16="http://schemas.microsoft.com/office/drawing/2014/main" val="9976753"/>
                    </a:ext>
                  </a:extLst>
                </a:gridCol>
              </a:tblGrid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0750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211,3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31 931,9 </a:t>
                      </a:r>
                      <a:r>
                        <a:rPr lang="ru-RU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30399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семьи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14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6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18450" y="825259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.10.2023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485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936" y="3769678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-202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.05.2023 №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176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67504" y="3623038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-124967" y="2829639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5" y="825259"/>
            <a:ext cx="3383994" cy="225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340" y="3898014"/>
            <a:ext cx="2845371" cy="2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составления проекта бюджета 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63466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997352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 </a:t>
            </a:r>
            <a:r>
              <a:rPr lang="ru-RU" b="1" i="1" dirty="0" smtClean="0">
                <a:solidFill>
                  <a:schemeClr val="tx2"/>
                </a:solidFill>
              </a:rPr>
              <a:t>27</a:t>
            </a:r>
            <a:r>
              <a:rPr lang="ru-RU" b="1" i="1" dirty="0" smtClean="0">
                <a:solidFill>
                  <a:schemeClr val="tx2"/>
                </a:solidFill>
              </a:rPr>
              <a:t>.10.2023 №</a:t>
            </a:r>
            <a:r>
              <a:rPr lang="ru-RU" b="1" i="1" dirty="0" smtClean="0">
                <a:solidFill>
                  <a:schemeClr val="tx2"/>
                </a:solidFill>
              </a:rPr>
              <a:t>485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585274"/>
              </p:ext>
            </p:extLst>
          </p:nvPr>
        </p:nvGraphicFramePr>
        <p:xfrm>
          <a:off x="347472" y="1308728"/>
          <a:ext cx="8229600" cy="547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354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130094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96760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3052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4465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1 809 949,6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2 051 994,8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2 180 367,91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2 318 629,9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459 159,36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2518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39 618,9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42 632,65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45 412,98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48 280,64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206,88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93305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19418</TotalTime>
  <Words>1667</Words>
  <Application>Microsoft Office PowerPoint</Application>
  <PresentationFormat>Экран (4:3)</PresentationFormat>
  <Paragraphs>461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проекта бюджета Каменоломненского городского поселения на 2024 год и на плановый период 2025 и 2026 годов </vt:lpstr>
      <vt:lpstr>Основные направления бюджетной политики Каменоломненского городского поселения на 2024-2026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проекта бюджета Каменоломненского городского поселения  на 2024-2026 годы</vt:lpstr>
      <vt:lpstr>Основные параметры бюджета Каменоломненского городского поселения на 2024 год</vt:lpstr>
      <vt:lpstr>Презентация PowerPoint</vt:lpstr>
      <vt:lpstr>Расходы бюджета Каменоломненского городского поселения в 2024 году 96 875,5  тыс. рублей </vt:lpstr>
      <vt:lpstr>Основные параметры бюджета Каменоломненского городского поселения на 2025 год</vt:lpstr>
      <vt:lpstr>Основные параметры бюджета Каменоломненского городского поселения на 2026 год</vt:lpstr>
      <vt:lpstr> Структура межбюджетных трансфертов на 2024 год </vt:lpstr>
      <vt:lpstr>Презентация PowerPoint</vt:lpstr>
      <vt:lpstr>Оценка долговой устойчивости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2011</cp:revision>
  <cp:lastPrinted>2021-12-14T05:34:18Z</cp:lastPrinted>
  <dcterms:created xsi:type="dcterms:W3CDTF">2011-10-21T12:19:44Z</dcterms:created>
  <dcterms:modified xsi:type="dcterms:W3CDTF">2023-11-22T11:28:24Z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