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2" r:id="rId1"/>
  </p:sldMasterIdLst>
  <p:notesMasterIdLst>
    <p:notesMasterId r:id="rId17"/>
  </p:notesMasterIdLst>
  <p:sldIdLst>
    <p:sldId id="352" r:id="rId2"/>
    <p:sldId id="346" r:id="rId3"/>
    <p:sldId id="336" r:id="rId4"/>
    <p:sldId id="337" r:id="rId5"/>
    <p:sldId id="353" r:id="rId6"/>
    <p:sldId id="355" r:id="rId7"/>
    <p:sldId id="354" r:id="rId8"/>
    <p:sldId id="320" r:id="rId9"/>
    <p:sldId id="321" r:id="rId10"/>
    <p:sldId id="322" r:id="rId11"/>
    <p:sldId id="324" r:id="rId12"/>
    <p:sldId id="327" r:id="rId13"/>
    <p:sldId id="330" r:id="rId14"/>
    <p:sldId id="333" r:id="rId15"/>
    <p:sldId id="334" r:id="rId1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7C80"/>
    <a:srgbClr val="CCCCFF"/>
    <a:srgbClr val="CCFFCC"/>
    <a:srgbClr val="8D47F3"/>
    <a:srgbClr val="DDDDDD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6404" autoAdjust="0"/>
  </p:normalViewPr>
  <p:slideViewPr>
    <p:cSldViewPr>
      <p:cViewPr varScale="1">
        <p:scale>
          <a:sx n="111" d="100"/>
          <a:sy n="111" d="100"/>
        </p:scale>
        <p:origin x="7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5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27567F-CBDB-46CF-B80C-F6CE4EF1F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567F-CBDB-46CF-B80C-F6CE4EF1F18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61899-70AC-47C7-BECC-C1B9C2342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1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8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59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5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102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0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8999F-07D9-46DF-9A6C-6B37A2086F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52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641C8-BABF-47A9-B539-0DE531430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1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9AA0-336F-4DE3-A392-E40A58B85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4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25B8-932D-4B2E-8376-699411752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1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23A95-58E1-46C0-A48E-CEF8E53E1D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B9620-3598-453F-91C8-78DD381568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9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7E3EF-73AE-4016-86F9-87E612315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DABC5-218F-4B83-90D6-9C9F53E14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5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2BCD4-49E6-4303-BEA7-94D732E1F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9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C41EA-6FC6-43CE-AFBC-E9520C7133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3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BCD32-8295-45B9-B809-56B252D0D9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3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13C3C-5C7A-4AD8-A37C-D7274AF7C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9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9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564" r:id="rId12"/>
    <p:sldLayoutId id="2147484565" r:id="rId13"/>
    <p:sldLayoutId id="2147484566" r:id="rId14"/>
    <p:sldLayoutId id="2147484567" r:id="rId15"/>
    <p:sldLayoutId id="2147484568" r:id="rId16"/>
    <p:sldLayoutId id="2147484570" r:id="rId17"/>
    <p:sldLayoutId id="214748457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p28292@mail.ru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6040"/>
            <a:ext cx="9394348" cy="687404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357298"/>
            <a:ext cx="7851648" cy="1843102"/>
          </a:xfrm>
        </p:spPr>
        <p:txBody>
          <a:bodyPr>
            <a:noAutofit/>
          </a:bodyPr>
          <a:lstStyle/>
          <a:p>
            <a:pPr lvl="0"/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4766" y="980728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Исполнение бюджета Каменоломненского городского поселения </a:t>
            </a:r>
            <a:br>
              <a:rPr lang="ru-RU" sz="6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Октябрьского района </a:t>
            </a:r>
            <a:br>
              <a:rPr lang="ru-RU" sz="6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за 2023 год</a:t>
            </a:r>
            <a:endParaRPr lang="ru-RU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28446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915400" cy="609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Национальная безопасность и правоохранительная деятельность</a:t>
            </a:r>
            <a:r>
              <a:rPr lang="ru-RU" sz="3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2743200" y="762000"/>
            <a:ext cx="6172200" cy="620236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Расходные обязательства в сфере национальной безопасности и правоохранительной деятельности  определяются Федеральным закон от 06.10.2003 года № 131-ФЗ «Об общих принципах организации местного самоуправления в Российской Федерации».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Расходы на национальную безопасность и правоохранительную деятельность в 202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году направлены в сумме 137,2 тыс.рублей или 99,9% от плановых назначений, из них: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Расходы направлены на приобретение первичных средств оповещения и пожаротушения.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2495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457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Жилищно-коммунальное хозяйство</a:t>
            </a:r>
            <a:r>
              <a:rPr lang="ru-RU" sz="3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152400" y="2438400"/>
            <a:ext cx="8839200" cy="4038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- Жилищное хозяйство – 11 613,1 тыс. рублей.</a:t>
            </a:r>
          </a:p>
          <a:p>
            <a:pPr>
              <a:lnSpc>
                <a:spcPct val="80000"/>
              </a:lnSpc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- Коммунальное хозяйство –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5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022,0 тыс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рублей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- Благоустройство 41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315,6 тыс. рублей.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625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46539"/>
            <a:ext cx="1616439" cy="1554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0485" name="Rectangle 6"/>
          <p:cNvSpPr>
            <a:spLocks/>
          </p:cNvSpPr>
          <p:nvPr/>
        </p:nvSpPr>
        <p:spPr bwMode="auto">
          <a:xfrm>
            <a:off x="1676400" y="70485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Плановые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назначения по ЖКХ составили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60 851,5 тыс. рублей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Исполнение за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год составило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57 950,6 тыс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рублей или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95,2 %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 уточнённым годовым назначениям, в том числе:</a:t>
            </a:r>
          </a:p>
          <a:p>
            <a:pPr marL="273050" indent="-273050" algn="l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273050" indent="-273050" algn="l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400" b="1" i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Культура, кинематография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" b="4548"/>
          <a:stretch>
            <a:fillRect/>
          </a:stretch>
        </p:blipFill>
        <p:spPr>
          <a:xfrm>
            <a:off x="609598" y="609600"/>
            <a:ext cx="7346777" cy="3845718"/>
          </a:xfrm>
        </p:spPr>
      </p:pic>
      <p:sp>
        <p:nvSpPr>
          <p:cNvPr id="21507" name="Rectangle 3"/>
          <p:cNvSpPr>
            <a:spLocks noGrp="1"/>
          </p:cNvSpPr>
          <p:nvPr>
            <p:ph type="body" sz="half" idx="2"/>
          </p:nvPr>
        </p:nvSpPr>
        <p:spPr>
          <a:xfrm>
            <a:off x="609598" y="5367338"/>
            <a:ext cx="7922841" cy="123001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</a:rPr>
              <a:t>   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 развитие культуры расходы запланированы в сумме 11 319,6 тыс. рублей. Исполнение за 202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год в сумме 11 250,3 тыс. рублей составило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99,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4% от плановых назначений. Наибольшую долю средств составили расходы, запланированные на  ремонтные работы.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5334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8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Физическая культура и спорт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8153400" cy="5287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Расходные обязательства направлены на обеспечение условий для развития на территории поселения физической культуры и массового спорта, организацию проведения официальных физкультурно-оздоровительных и спортивных мероприятий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                             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Сумма расходов за 202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год на физическую культуру и спорт  составила 170,4 тысяч рублей.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Расходы запланированы на реализацию мероприятий в  рамках  муниципальной программы «Развитие физической культуры и спорта»   а именно: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проведение спортивных мероприятий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8003232" cy="29131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87" name="Rectangle 327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7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численности муниципальных служащих органов местного самоуправления, работников муниципальных учреждений с указанием фактических затрат на их денежное  содержание  за 202</a:t>
            </a:r>
            <a:r>
              <a:rPr lang="en-US" sz="17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7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ru-RU" sz="2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</a:br>
            <a:endParaRPr lang="ru-RU" sz="280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2936782"/>
              </p:ext>
            </p:extLst>
          </p:nvPr>
        </p:nvGraphicFramePr>
        <p:xfrm>
          <a:off x="304800" y="1676400"/>
          <a:ext cx="8229600" cy="3379153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1050">
                <a:tc gridSpan="4"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263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функциональной структуры расходов бюджета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заработную плату за 2024 год  за счет всех источников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местного самоуправления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12 742,0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6864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Администрация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Каменоломненского городского поселения 346480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Ростовская область,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Октябрьский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район,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р.п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Каменоломни, ул.Крупская,28а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E-mail </a:t>
            </a:r>
            <a:r>
              <a:rPr lang="en-US" sz="2000" dirty="0"/>
              <a:t>g</a:t>
            </a:r>
            <a:r>
              <a:rPr lang="en-US" sz="2000" dirty="0" smtClean="0">
                <a:hlinkClick r:id="rId2"/>
              </a:rPr>
              <a:t>p28292@mail.ru</a:t>
            </a:r>
            <a:r>
              <a:rPr lang="en-US" sz="2000" dirty="0" smtClean="0"/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тел.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8(863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60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2-37-15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Глава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Администрации Каменоломненского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городского поселения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Симисенко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Максим Сергеевич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График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приема: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первый, третий понедельник месяца с 09:00 до 11:00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334" y="2276872"/>
            <a:ext cx="74301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Информация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об исполнении бюджета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за 2023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23528" y="2708920"/>
            <a:ext cx="280831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доходам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3528" y="4005064"/>
            <a:ext cx="288032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расходам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5301208"/>
            <a:ext cx="288032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Профицит бюджета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63888" y="2852936"/>
            <a:ext cx="35283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157 467,3тыс. рублей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29000" y="4005064"/>
            <a:ext cx="350520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146 234,8тыс. рублей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58817" y="5445224"/>
            <a:ext cx="3505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11 232,5тыс. рублей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</a:rPr>
              <a:t>Реализация  утвержденных  Администрацией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Каменоломненского городского поселения основных  направлений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бюджетной и налоговой политики в 2023 году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457199" y="1752600"/>
            <a:ext cx="2962275" cy="1008062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Направления бюджетной</a:t>
            </a:r>
          </a:p>
          <a:p>
            <a:pPr algn="ctr"/>
            <a:r>
              <a:rPr lang="ru-RU" dirty="0"/>
              <a:t>политики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505200" y="1773238"/>
            <a:ext cx="5314950" cy="1008062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Результаты исполнения по бюджету </a:t>
            </a:r>
          </a:p>
          <a:p>
            <a:pPr algn="ctr"/>
            <a:r>
              <a:rPr lang="ru-RU" dirty="0" smtClean="0"/>
              <a:t>Каменоломненского городского поселения</a:t>
            </a:r>
            <a:endParaRPr lang="ru-RU" dirty="0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1692275" y="2781300"/>
            <a:ext cx="9366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867400" y="2781300"/>
            <a:ext cx="1008063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395536" y="3573016"/>
            <a:ext cx="2890839" cy="3097212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Наращивание налогового</a:t>
            </a:r>
          </a:p>
          <a:p>
            <a:pPr algn="ctr"/>
            <a:r>
              <a:rPr lang="ru-RU" dirty="0"/>
              <a:t>потенциала поселения </a:t>
            </a: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3419475" y="3500439"/>
            <a:ext cx="5400675" cy="3168650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Собственные налоговые и неналоговые доходы</a:t>
            </a:r>
          </a:p>
          <a:p>
            <a:pPr algn="ctr"/>
            <a:r>
              <a:rPr lang="ru-RU" dirty="0"/>
              <a:t>поселения </a:t>
            </a:r>
            <a:r>
              <a:rPr lang="ru-RU" dirty="0" smtClean="0"/>
              <a:t>исполнены </a:t>
            </a:r>
            <a:r>
              <a:rPr lang="ru-RU" dirty="0"/>
              <a:t>в сумме</a:t>
            </a:r>
          </a:p>
          <a:p>
            <a:pPr algn="ctr"/>
            <a:r>
              <a:rPr lang="ru-RU" dirty="0" smtClean="0"/>
              <a:t>97 782,1тыс</a:t>
            </a:r>
            <a:r>
              <a:rPr lang="ru-RU" dirty="0"/>
              <a:t>. рублей или </a:t>
            </a:r>
            <a:r>
              <a:rPr lang="ru-RU" dirty="0" smtClean="0"/>
              <a:t>125,0 % </a:t>
            </a:r>
            <a:r>
              <a:rPr lang="ru-RU" dirty="0"/>
              <a:t>к </a:t>
            </a:r>
            <a:r>
              <a:rPr lang="ru-RU" dirty="0" smtClean="0"/>
              <a:t>годовым</a:t>
            </a:r>
          </a:p>
          <a:p>
            <a:pPr algn="ctr"/>
            <a:r>
              <a:rPr lang="ru-RU" dirty="0" smtClean="0"/>
              <a:t> плановым назначениям.</a:t>
            </a:r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2051050" y="0"/>
            <a:ext cx="865188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5580063" y="0"/>
            <a:ext cx="846137" cy="4762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395288" y="549275"/>
            <a:ext cx="2590800" cy="1152525"/>
          </a:xfrm>
          <a:prstGeom prst="flowChartAlternateProcess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Программно-целевой</a:t>
            </a:r>
          </a:p>
          <a:p>
            <a:pPr algn="ctr"/>
            <a:r>
              <a:rPr lang="ru-RU" dirty="0"/>
              <a:t>метод бюджетного</a:t>
            </a:r>
          </a:p>
          <a:p>
            <a:pPr algn="ctr"/>
            <a:r>
              <a:rPr lang="ru-RU" dirty="0"/>
              <a:t>планирования</a:t>
            </a: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3059114" y="533400"/>
            <a:ext cx="5613400" cy="2175520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На реализацию </a:t>
            </a:r>
            <a:r>
              <a:rPr lang="ru-RU" dirty="0" smtClean="0"/>
              <a:t>11</a:t>
            </a:r>
            <a:endParaRPr lang="ru-RU" dirty="0"/>
          </a:p>
          <a:p>
            <a:r>
              <a:rPr lang="ru-RU" dirty="0"/>
              <a:t>муниципальных программ направлено </a:t>
            </a:r>
            <a:r>
              <a:rPr lang="ru-RU" dirty="0" smtClean="0"/>
              <a:t>141 242,1</a:t>
            </a:r>
            <a:endParaRPr lang="ru-RU" dirty="0"/>
          </a:p>
          <a:p>
            <a:r>
              <a:rPr lang="ru-RU" dirty="0"/>
              <a:t>тыс. рублей или </a:t>
            </a:r>
            <a:r>
              <a:rPr lang="ru-RU" dirty="0" smtClean="0"/>
              <a:t>96,6% </a:t>
            </a:r>
            <a:r>
              <a:rPr lang="ru-RU" dirty="0"/>
              <a:t>всех расходов бюджета</a:t>
            </a:r>
          </a:p>
          <a:p>
            <a:r>
              <a:rPr lang="ru-RU" dirty="0" smtClean="0"/>
              <a:t>Каменоломненского городского поселения</a:t>
            </a:r>
            <a:r>
              <a:rPr lang="ru-RU" dirty="0"/>
              <a:t>. </a:t>
            </a: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395288" y="1916113"/>
            <a:ext cx="2592387" cy="2520950"/>
          </a:xfrm>
          <a:prstGeom prst="flowChartAlternate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Предоставление </a:t>
            </a:r>
          </a:p>
          <a:p>
            <a:pPr algn="ctr"/>
            <a:r>
              <a:rPr lang="ru-RU" dirty="0"/>
              <a:t>качественных</a:t>
            </a:r>
          </a:p>
          <a:p>
            <a:pPr algn="ctr"/>
            <a:r>
              <a:rPr lang="ru-RU" dirty="0"/>
              <a:t>бюджетных услуг</a:t>
            </a: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3059113" y="3068960"/>
            <a:ext cx="5689600" cy="2088828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Непрограммные расходы </a:t>
            </a:r>
          </a:p>
          <a:p>
            <a:pPr algn="ctr"/>
            <a:r>
              <a:rPr lang="ru-RU" dirty="0" smtClean="0"/>
              <a:t>составили 4 992,7тыс. рублей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900113" y="5157788"/>
            <a:ext cx="6985000" cy="1236662"/>
          </a:xfrm>
          <a:prstGeom prst="curvedUpArrow">
            <a:avLst>
              <a:gd name="adj1" fmla="val 112965"/>
              <a:gd name="adj2" fmla="val 225931"/>
              <a:gd name="adj3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Показатели исполнения бюджета </a:t>
            </a:r>
            <a:br>
              <a:rPr lang="ru-RU" sz="2400" dirty="0"/>
            </a:br>
            <a:r>
              <a:rPr lang="ru-RU" sz="2400" dirty="0" smtClean="0"/>
              <a:t>Каменоломненского городского поселения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за </a:t>
            </a:r>
            <a:r>
              <a:rPr lang="ru-RU" sz="2400" dirty="0" smtClean="0"/>
              <a:t>2023 </a:t>
            </a:r>
            <a:r>
              <a:rPr lang="ru-RU" sz="2400" dirty="0"/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417797"/>
              </p:ext>
            </p:extLst>
          </p:nvPr>
        </p:nvGraphicFramePr>
        <p:xfrm>
          <a:off x="609600" y="2160588"/>
          <a:ext cx="6348412" cy="318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103">
                  <a:extLst>
                    <a:ext uri="{9D8B030D-6E8A-4147-A177-3AD203B41FA5}">
                      <a16:colId xmlns:a16="http://schemas.microsoft.com/office/drawing/2014/main" val="3799703517"/>
                    </a:ext>
                  </a:extLst>
                </a:gridCol>
                <a:gridCol w="1587103">
                  <a:extLst>
                    <a:ext uri="{9D8B030D-6E8A-4147-A177-3AD203B41FA5}">
                      <a16:colId xmlns:a16="http://schemas.microsoft.com/office/drawing/2014/main" val="1648493836"/>
                    </a:ext>
                  </a:extLst>
                </a:gridCol>
                <a:gridCol w="1587103">
                  <a:extLst>
                    <a:ext uri="{9D8B030D-6E8A-4147-A177-3AD203B41FA5}">
                      <a16:colId xmlns:a16="http://schemas.microsoft.com/office/drawing/2014/main" val="1603007666"/>
                    </a:ext>
                  </a:extLst>
                </a:gridCol>
                <a:gridCol w="1587103">
                  <a:extLst>
                    <a:ext uri="{9D8B030D-6E8A-4147-A177-3AD203B41FA5}">
                      <a16:colId xmlns:a16="http://schemas.microsoft.com/office/drawing/2014/main" val="2233551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2023 года </a:t>
                      </a:r>
                    </a:p>
                    <a:p>
                      <a:pPr algn="ctr"/>
                      <a:r>
                        <a:rPr lang="ru-RU" sz="1400" dirty="0" smtClean="0"/>
                        <a:t>(с учетом внесенных изменений)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99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                (тыс. руб.)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139 791,3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157 467,3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112,6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93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                  (тыс. руб.)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150 714,9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146 234,8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250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 , (тыс. руб.)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-10 923,6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11 232,5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60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9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8" y="188641"/>
            <a:ext cx="8066858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Выполнение  доходов по группам налогов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8568952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1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80728"/>
            <a:ext cx="9000999" cy="54726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188641"/>
            <a:ext cx="7632848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РАСХОДОВ БЮДЖЕТА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4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      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2209800" y="990600"/>
            <a:ext cx="6629400" cy="4953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За 2023 год расходы на общегосударственные вопросы составили 21723,6 тыс.рублей, или 99,4 % от плановых назначений. 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Основная доля расходов направлена на содержание органов местного самоуправления, а именно: расходы направлены  на оплату труда работников органов местного самоуправления с учётом начислений на выплаты по оплате труда , на оплату работ, услуг, на увеличение стоимости материальных запасов . 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Публикация НПА </a:t>
            </a:r>
          </a:p>
          <a:p>
            <a:pPr algn="just">
              <a:lnSpc>
                <a:spcPct val="80000"/>
              </a:lnSpc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Норматив на содержание органа местного  самоуправления, утвержденный постановлением Правительства РО  соблюден.</a:t>
            </a:r>
          </a:p>
          <a:p>
            <a:pPr algn="just">
              <a:lnSpc>
                <a:spcPct val="80000"/>
              </a:lnSpc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/>
          </p:cNvSpPr>
          <p:nvPr>
            <p:ph type="title"/>
          </p:nvPr>
        </p:nvSpPr>
        <p:spPr bwMode="auto">
          <a:xfrm>
            <a:off x="2743200" y="304800"/>
            <a:ext cx="6019800" cy="304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</a:t>
            </a: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оборона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2590800" y="838200"/>
            <a:ext cx="6248400" cy="5562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Расходные обязательства по обеспечению финансирования расходов на осуществление воинского учета на территориях, на которых отсутствуют военные комиссариаты,  определяются  Федеральным законом от 28.03.1998 N 53-ФЗ (ред. от 21.12.2009) "О воинской обязанности и военной службе" (в ред. от 11.03.2010 № 28-ФЗ).  К переданным отдельным государственным полномочиям отнесены вопросы по осуществлению первичного воинского учета граждан, проживающих или пребывающих на территории Каменоломненского городского поселения.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За 202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год произведены расходы на текущее содержание военно-учетного отдела, осуществляющего воинский учет на территории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Каменоломненского городского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поселения в сумме 874,8 тыс.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рублей что составило 99,7% к плановым назначениям. Расходы произведены в пределах принятых бюджетных обязательств и направлены на выполнение федеральных полномочий по осуществлению первичного воинского учета на территориях, где отсутствуют военные комиссариаты.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2286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8634</TotalTime>
  <Words>792</Words>
  <Application>Microsoft Office PowerPoint</Application>
  <PresentationFormat>Экран (4:3)</PresentationFormat>
  <Paragraphs>99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Constantia</vt:lpstr>
      <vt:lpstr>Monotype Corsiva</vt:lpstr>
      <vt:lpstr>Times New Roman</vt:lpstr>
      <vt:lpstr>Trebuchet MS</vt:lpstr>
      <vt:lpstr>Wingdings 2</vt:lpstr>
      <vt:lpstr>Wingdings 3</vt:lpstr>
      <vt:lpstr>Аспект</vt:lpstr>
      <vt:lpstr>              </vt:lpstr>
      <vt:lpstr>Информация об исполнении бюджета  за 2023 год. </vt:lpstr>
      <vt:lpstr>Реализация  утвержденных  Администрацией  Каменоломненского городского поселения основных  направлений  бюджетной и налоговой политики в 2023 году  </vt:lpstr>
      <vt:lpstr>Презентация PowerPoint</vt:lpstr>
      <vt:lpstr>Показатели исполнения бюджета  Каменоломненского городского поселения за 2023 год</vt:lpstr>
      <vt:lpstr>Выполнение  доходов по группам налогов</vt:lpstr>
      <vt:lpstr>АНАЛИЗ РАСХОДОВ БЮДЖЕТА</vt:lpstr>
      <vt:lpstr>                 Общегосударственные вопросы</vt:lpstr>
      <vt:lpstr>Национальная оборона</vt:lpstr>
      <vt:lpstr>Национальная безопасность и правоохранительная деятельность </vt:lpstr>
      <vt:lpstr>Жилищно-коммунальное хозяйство </vt:lpstr>
      <vt:lpstr>Культура, кинематография</vt:lpstr>
      <vt:lpstr>Физическая культура и спорт</vt:lpstr>
      <vt:lpstr>Сведения о численности муниципальных служащих органов местного самоуправления, работников муниципальных учреждений с указанием фактических затрат на их денежное  содержание  за 2024 год </vt:lpstr>
      <vt:lpstr>Администрация Каменоломненского городского поселения 346480 Ростовская область, Октябрьский район, р.п. Каменоломни, ул.Крупская,28а E-mail gp28292@mail.ru тел. 8(86360)2-37-15 Глава Администрации Каменоломненского городского поселения  Симисенко Максим Сергеевич График приема: первый, третий понедельник месяца с 09:00 до 11:00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Борцова</dc:creator>
  <cp:lastModifiedBy>User</cp:lastModifiedBy>
  <cp:revision>686</cp:revision>
  <cp:lastPrinted>1601-01-01T00:00:00Z</cp:lastPrinted>
  <dcterms:created xsi:type="dcterms:W3CDTF">2013-10-29T06:50:47Z</dcterms:created>
  <dcterms:modified xsi:type="dcterms:W3CDTF">2025-07-11T11:07:54Z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